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67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image" Target="../media/image34.png"/><Relationship Id="rId7" Type="http://schemas.openxmlformats.org/officeDocument/2006/relationships/image" Target="../media/image37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9376D">
              <a:alpha val="8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91055" y="1882902"/>
            <a:ext cx="609584" cy="46329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271481" y="3243685"/>
            <a:ext cx="9648732" cy="71352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lnSpc>
                <a:spcPts val="4680"/>
              </a:lnSpc>
              <a:spcBef>
                <a:spcPts val="0"/>
              </a:spcBef>
              <a:spcAft>
                <a:spcPts val="1950"/>
              </a:spcAft>
            </a:pPr>
            <a:r>
              <a:rPr sz="3588" b="1" dirty="0" err="1">
                <a:solidFill>
                  <a:srgbClr val="FFFFFF"/>
                </a:solidFill>
                <a:cs typeface="B Titr" panose="00000700000000000000" pitchFamily="2" charset="-78"/>
              </a:rPr>
              <a:t>دستورالعمل</a:t>
            </a:r>
            <a:r>
              <a:rPr sz="3588" b="1" dirty="0">
                <a:solidFill>
                  <a:srgbClr val="FFFFFF"/>
                </a:solidFill>
                <a:cs typeface="B Titr" panose="00000700000000000000" pitchFamily="2" charset="-78"/>
              </a:rPr>
              <a:t> </a:t>
            </a:r>
            <a:r>
              <a:rPr sz="3588" b="1" dirty="0" err="1">
                <a:solidFill>
                  <a:srgbClr val="FFFFFF"/>
                </a:solidFill>
                <a:cs typeface="B Titr" panose="00000700000000000000" pitchFamily="2" charset="-78"/>
              </a:rPr>
              <a:t>استفاده</a:t>
            </a:r>
            <a:r>
              <a:rPr sz="3588" b="1" dirty="0">
                <a:solidFill>
                  <a:srgbClr val="FFFFFF"/>
                </a:solidFill>
                <a:cs typeface="B Titr" panose="00000700000000000000" pitchFamily="2" charset="-78"/>
              </a:rPr>
              <a:t> </a:t>
            </a:r>
            <a:r>
              <a:rPr sz="3588" b="1" dirty="0" err="1">
                <a:solidFill>
                  <a:srgbClr val="FFFFFF"/>
                </a:solidFill>
                <a:cs typeface="B Titr" panose="00000700000000000000" pitchFamily="2" charset="-78"/>
              </a:rPr>
              <a:t>از</a:t>
            </a:r>
            <a:r>
              <a:rPr sz="3588" b="1" dirty="0">
                <a:solidFill>
                  <a:srgbClr val="FFFFFF"/>
                </a:solidFill>
                <a:cs typeface="B Titr" panose="00000700000000000000" pitchFamily="2" charset="-78"/>
              </a:rPr>
              <a:t> </a:t>
            </a:r>
            <a:r>
              <a:rPr sz="3588" b="1" dirty="0" err="1">
                <a:solidFill>
                  <a:srgbClr val="FFFFFF"/>
                </a:solidFill>
                <a:cs typeface="B Titr" panose="00000700000000000000" pitchFamily="2" charset="-78"/>
              </a:rPr>
              <a:t>ابزارهای</a:t>
            </a:r>
            <a:r>
              <a:rPr sz="3588" b="1" dirty="0">
                <a:solidFill>
                  <a:srgbClr val="FFFFFF"/>
                </a:solidFill>
                <a:cs typeface="B Titr" panose="00000700000000000000" pitchFamily="2" charset="-78"/>
              </a:rPr>
              <a:t> </a:t>
            </a:r>
            <a:r>
              <a:rPr sz="3588" b="1" dirty="0" err="1">
                <a:solidFill>
                  <a:srgbClr val="FFFFFF"/>
                </a:solidFill>
                <a:cs typeface="B Titr" panose="00000700000000000000" pitchFamily="2" charset="-78"/>
              </a:rPr>
              <a:t>هوش</a:t>
            </a:r>
            <a:r>
              <a:rPr sz="3588" b="1" dirty="0">
                <a:solidFill>
                  <a:srgbClr val="FFFFFF"/>
                </a:solidFill>
                <a:cs typeface="B Titr" panose="00000700000000000000" pitchFamily="2" charset="-78"/>
              </a:rPr>
              <a:t> </a:t>
            </a:r>
            <a:r>
              <a:rPr sz="3588" b="1" dirty="0" err="1">
                <a:solidFill>
                  <a:srgbClr val="FFFFFF"/>
                </a:solidFill>
                <a:cs typeface="B Titr" panose="00000700000000000000" pitchFamily="2" charset="-78"/>
              </a:rPr>
              <a:t>مصنوعی</a:t>
            </a:r>
            <a:r>
              <a:rPr sz="3588" b="1" dirty="0">
                <a:solidFill>
                  <a:srgbClr val="FFFFFF"/>
                </a:solidFill>
                <a:cs typeface="B Titr" panose="00000700000000000000" pitchFamily="2" charset="-78"/>
              </a:rPr>
              <a:t> </a:t>
            </a:r>
            <a:r>
              <a:rPr sz="3588" b="1" dirty="0" err="1">
                <a:solidFill>
                  <a:srgbClr val="FFFFFF"/>
                </a:solidFill>
                <a:cs typeface="B Titr" panose="00000700000000000000" pitchFamily="2" charset="-78"/>
              </a:rPr>
              <a:t>در</a:t>
            </a:r>
            <a:r>
              <a:rPr sz="3588" b="1" dirty="0">
                <a:solidFill>
                  <a:srgbClr val="FFFFFF"/>
                </a:solidFill>
                <a:cs typeface="B Titr" panose="00000700000000000000" pitchFamily="2" charset="-78"/>
              </a:rPr>
              <a:t> </a:t>
            </a:r>
            <a:r>
              <a:rPr sz="3588" b="1" dirty="0" err="1">
                <a:solidFill>
                  <a:srgbClr val="FFFFFF"/>
                </a:solidFill>
                <a:cs typeface="B Titr" panose="00000700000000000000" pitchFamily="2" charset="-78"/>
              </a:rPr>
              <a:t>پژوهش</a:t>
            </a:r>
            <a:endParaRPr sz="3588" b="1" dirty="0">
              <a:solidFill>
                <a:srgbClr val="FFFFFF"/>
              </a:solidFill>
              <a:cs typeface="B Titr" panose="000007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865" y="4649073"/>
            <a:ext cx="3045962" cy="33162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35" b="0" dirty="0" err="1">
                <a:solidFill>
                  <a:srgbClr val="E0E0E0"/>
                </a:solidFill>
                <a:cs typeface="2  Mehr" panose="00000700000000000000" pitchFamily="2" charset="-78"/>
              </a:rPr>
              <a:t>راهنمای</a:t>
            </a:r>
            <a:r>
              <a:rPr sz="1435" b="0" dirty="0">
                <a:solidFill>
                  <a:srgbClr val="E0E0E0"/>
                </a:solidFill>
                <a:cs typeface="2  Mehr" panose="00000700000000000000" pitchFamily="2" charset="-78"/>
              </a:rPr>
              <a:t> </a:t>
            </a:r>
            <a:r>
              <a:rPr sz="1435" b="0" dirty="0" err="1">
                <a:solidFill>
                  <a:srgbClr val="E0E0E0"/>
                </a:solidFill>
                <a:cs typeface="2  Mehr" panose="00000700000000000000" pitchFamily="2" charset="-78"/>
              </a:rPr>
              <a:t>اخلاقی</a:t>
            </a:r>
            <a:r>
              <a:rPr sz="1435" b="0" dirty="0">
                <a:solidFill>
                  <a:srgbClr val="E0E0E0"/>
                </a:solidFill>
                <a:cs typeface="2  Mehr" panose="00000700000000000000" pitchFamily="2" charset="-78"/>
              </a:rPr>
              <a:t> و </a:t>
            </a:r>
            <a:r>
              <a:rPr sz="1435" b="0" dirty="0" err="1">
                <a:solidFill>
                  <a:srgbClr val="E0E0E0"/>
                </a:solidFill>
                <a:cs typeface="2  Mehr" panose="00000700000000000000" pitchFamily="2" charset="-78"/>
              </a:rPr>
              <a:t>کاربردی</a:t>
            </a:r>
            <a:r>
              <a:rPr sz="1435" b="0" dirty="0">
                <a:solidFill>
                  <a:srgbClr val="E0E0E0"/>
                </a:solidFill>
                <a:cs typeface="2  Mehr" panose="00000700000000000000" pitchFamily="2" charset="-78"/>
              </a:rPr>
              <a:t> </a:t>
            </a:r>
            <a:r>
              <a:rPr sz="1435" b="0" dirty="0" err="1">
                <a:solidFill>
                  <a:srgbClr val="E0E0E0"/>
                </a:solidFill>
                <a:cs typeface="2  Mehr" panose="00000700000000000000" pitchFamily="2" charset="-78"/>
              </a:rPr>
              <a:t>برای</a:t>
            </a:r>
            <a:r>
              <a:rPr sz="1435" b="0" dirty="0">
                <a:solidFill>
                  <a:srgbClr val="E0E0E0"/>
                </a:solidFill>
                <a:cs typeface="2  Mehr" panose="00000700000000000000" pitchFamily="2" charset="-78"/>
              </a:rPr>
              <a:t> </a:t>
            </a:r>
            <a:r>
              <a:rPr sz="1435" b="0" dirty="0" err="1">
                <a:solidFill>
                  <a:srgbClr val="E0E0E0"/>
                </a:solidFill>
                <a:cs typeface="2  Mehr" panose="00000700000000000000" pitchFamily="2" charset="-78"/>
              </a:rPr>
              <a:t>پژوهشگران</a:t>
            </a:r>
            <a:endParaRPr sz="1435" b="0" dirty="0">
              <a:solidFill>
                <a:srgbClr val="E0E0E0"/>
              </a:solidFill>
              <a:cs typeface="2  Mehr" panose="00000700000000000000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238249"/>
          </a:xfrm>
          <a:prstGeom prst="rect">
            <a:avLst/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>
              <a:cs typeface="2  Mehr" panose="00000700000000000000" pitchFamily="2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16790" y="355854"/>
            <a:ext cx="808171" cy="47891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r" rtl="1">
              <a:spcBef>
                <a:spcPts val="0"/>
              </a:spcBef>
              <a:spcAft>
                <a:spcPts val="325"/>
              </a:spcAft>
            </a:pPr>
            <a:r>
              <a:rPr sz="2392" b="1" dirty="0" err="1">
                <a:solidFill>
                  <a:srgbClr val="FFFFFF"/>
                </a:solidFill>
                <a:cs typeface="2  Mehr" panose="00000700000000000000" pitchFamily="2" charset="-78"/>
              </a:rPr>
              <a:t>مقدمه</a:t>
            </a:r>
            <a:endParaRPr sz="2392" b="1" dirty="0">
              <a:solidFill>
                <a:srgbClr val="FFFFFF"/>
              </a:solidFill>
              <a:cs typeface="2  Mehr" panose="00000700000000000000" pitchFamily="2" charset="-78"/>
            </a:endParaRP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877278" y="1667289"/>
            <a:ext cx="266693" cy="20872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857628" y="1730401"/>
            <a:ext cx="5876778" cy="349198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r" rtl="1">
              <a:lnSpc>
                <a:spcPts val="1950"/>
              </a:lnSpc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000000"/>
                </a:solidFill>
                <a:cs typeface="2  Mehr" panose="00000700000000000000" pitchFamily="2" charset="-78"/>
              </a:rPr>
              <a:t> </a:t>
            </a:r>
            <a:r>
              <a:rPr sz="1196" b="0" dirty="0" err="1">
                <a:solidFill>
                  <a:srgbClr val="000000"/>
                </a:solidFill>
                <a:cs typeface="2  Mehr" panose="00000700000000000000" pitchFamily="2" charset="-78"/>
              </a:rPr>
              <a:t>ابزارهای</a:t>
            </a:r>
            <a:r>
              <a:rPr sz="1196" b="0" dirty="0">
                <a:solidFill>
                  <a:srgbClr val="000000"/>
                </a:solidFill>
                <a:cs typeface="2  Mehr" panose="00000700000000000000" pitchFamily="2" charset="-78"/>
              </a:rPr>
              <a:t> </a:t>
            </a:r>
            <a:r>
              <a:rPr sz="1196" b="1" dirty="0" err="1">
                <a:solidFill>
                  <a:srgbClr val="19376D"/>
                </a:solidFill>
                <a:cs typeface="2  Mehr" panose="00000700000000000000" pitchFamily="2" charset="-78"/>
              </a:rPr>
              <a:t>هوش</a:t>
            </a:r>
            <a:r>
              <a:rPr sz="1196" b="1" dirty="0">
                <a:solidFill>
                  <a:srgbClr val="19376D"/>
                </a:solidFill>
                <a:cs typeface="2  Mehr" panose="00000700000000000000" pitchFamily="2" charset="-78"/>
              </a:rPr>
              <a:t> </a:t>
            </a:r>
            <a:r>
              <a:rPr sz="1196" b="1" dirty="0" err="1">
                <a:solidFill>
                  <a:srgbClr val="19376D"/>
                </a:solidFill>
                <a:cs typeface="2  Mehr" panose="00000700000000000000" pitchFamily="2" charset="-78"/>
              </a:rPr>
              <a:t>مصنوعی</a:t>
            </a:r>
            <a:r>
              <a:rPr sz="1196" b="1" dirty="0">
                <a:solidFill>
                  <a:srgbClr val="19376D"/>
                </a:solidFill>
                <a:cs typeface="2  Mehr" panose="00000700000000000000" pitchFamily="2" charset="-78"/>
              </a:rPr>
              <a:t> </a:t>
            </a:r>
            <a:r>
              <a:rPr sz="1196" b="1" dirty="0" err="1">
                <a:solidFill>
                  <a:srgbClr val="19376D"/>
                </a:solidFill>
                <a:cs typeface="2  Mehr" panose="00000700000000000000" pitchFamily="2" charset="-78"/>
              </a:rPr>
              <a:t>مولد</a:t>
            </a:r>
            <a:r>
              <a:rPr sz="1196" b="0" dirty="0">
                <a:solidFill>
                  <a:srgbClr val="000000"/>
                </a:solidFill>
                <a:cs typeface="2  Mehr" panose="00000700000000000000" pitchFamily="2" charset="-78"/>
              </a:rPr>
              <a:t> </a:t>
            </a:r>
            <a:r>
              <a:rPr sz="1196" b="0" dirty="0" err="1">
                <a:solidFill>
                  <a:srgbClr val="000000"/>
                </a:solidFill>
                <a:cs typeface="2  Mehr" panose="00000700000000000000" pitchFamily="2" charset="-78"/>
              </a:rPr>
              <a:t>می‌توانند</a:t>
            </a:r>
            <a:r>
              <a:rPr sz="1196" b="0" dirty="0">
                <a:solidFill>
                  <a:srgbClr val="000000"/>
                </a:solidFill>
                <a:cs typeface="2  Mehr" panose="00000700000000000000" pitchFamily="2" charset="-78"/>
              </a:rPr>
              <a:t> </a:t>
            </a:r>
            <a:r>
              <a:rPr sz="1196" b="0" dirty="0" err="1">
                <a:solidFill>
                  <a:srgbClr val="000000"/>
                </a:solidFill>
                <a:cs typeface="2  Mehr" panose="00000700000000000000" pitchFamily="2" charset="-78"/>
              </a:rPr>
              <a:t>به</a:t>
            </a:r>
            <a:r>
              <a:rPr sz="1196" b="0" dirty="0">
                <a:solidFill>
                  <a:srgbClr val="000000"/>
                </a:solidFill>
                <a:cs typeface="2  Mehr" panose="00000700000000000000" pitchFamily="2" charset="-78"/>
              </a:rPr>
              <a:t> </a:t>
            </a:r>
            <a:r>
              <a:rPr sz="1196" b="0" dirty="0" err="1">
                <a:solidFill>
                  <a:srgbClr val="000000"/>
                </a:solidFill>
                <a:cs typeface="2  Mehr" panose="00000700000000000000" pitchFamily="2" charset="-78"/>
              </a:rPr>
              <a:t>عنوان</a:t>
            </a:r>
            <a:r>
              <a:rPr sz="1196" b="0" dirty="0">
                <a:solidFill>
                  <a:srgbClr val="000000"/>
                </a:solidFill>
                <a:cs typeface="2  Mehr" panose="00000700000000000000" pitchFamily="2" charset="-78"/>
              </a:rPr>
              <a:t> </a:t>
            </a:r>
            <a:r>
              <a:rPr sz="1196" b="0" dirty="0" err="1">
                <a:solidFill>
                  <a:srgbClr val="000000"/>
                </a:solidFill>
                <a:cs typeface="2  Mehr" panose="00000700000000000000" pitchFamily="2" charset="-78"/>
              </a:rPr>
              <a:t>کمک‌های</a:t>
            </a:r>
            <a:r>
              <a:rPr sz="1196" b="0" dirty="0">
                <a:solidFill>
                  <a:srgbClr val="000000"/>
                </a:solidFill>
                <a:cs typeface="2  Mehr" panose="00000700000000000000" pitchFamily="2" charset="-78"/>
              </a:rPr>
              <a:t> </a:t>
            </a:r>
            <a:r>
              <a:rPr sz="1196" b="0" dirty="0" err="1">
                <a:solidFill>
                  <a:srgbClr val="000000"/>
                </a:solidFill>
                <a:cs typeface="2  Mehr" panose="00000700000000000000" pitchFamily="2" charset="-78"/>
              </a:rPr>
              <a:t>مفید</a:t>
            </a:r>
            <a:r>
              <a:rPr sz="1196" b="0" dirty="0">
                <a:solidFill>
                  <a:srgbClr val="000000"/>
                </a:solidFill>
                <a:cs typeface="2  Mehr" panose="00000700000000000000" pitchFamily="2" charset="-78"/>
              </a:rPr>
              <a:t> </a:t>
            </a:r>
            <a:r>
              <a:rPr sz="1196" b="0" dirty="0" err="1">
                <a:solidFill>
                  <a:srgbClr val="000000"/>
                </a:solidFill>
                <a:cs typeface="2  Mehr" panose="00000700000000000000" pitchFamily="2" charset="-78"/>
              </a:rPr>
              <a:t>برای</a:t>
            </a:r>
            <a:r>
              <a:rPr sz="1196" b="0" dirty="0">
                <a:solidFill>
                  <a:srgbClr val="000000"/>
                </a:solidFill>
                <a:cs typeface="2  Mehr" panose="00000700000000000000" pitchFamily="2" charset="-78"/>
              </a:rPr>
              <a:t> </a:t>
            </a:r>
            <a:r>
              <a:rPr sz="1196" b="0" dirty="0" err="1">
                <a:solidFill>
                  <a:srgbClr val="000000"/>
                </a:solidFill>
                <a:cs typeface="2  Mehr" panose="00000700000000000000" pitchFamily="2" charset="-78"/>
              </a:rPr>
              <a:t>پژوهشگران</a:t>
            </a:r>
            <a:r>
              <a:rPr sz="1196" b="0" dirty="0">
                <a:solidFill>
                  <a:srgbClr val="000000"/>
                </a:solidFill>
                <a:cs typeface="2  Mehr" panose="00000700000000000000" pitchFamily="2" charset="-78"/>
              </a:rPr>
              <a:t> </a:t>
            </a:r>
            <a:r>
              <a:rPr sz="1196" b="0" dirty="0" err="1">
                <a:solidFill>
                  <a:srgbClr val="000000"/>
                </a:solidFill>
                <a:cs typeface="2  Mehr" panose="00000700000000000000" pitchFamily="2" charset="-78"/>
              </a:rPr>
              <a:t>عمل</a:t>
            </a:r>
            <a:r>
              <a:rPr sz="1196" b="0" dirty="0">
                <a:solidFill>
                  <a:srgbClr val="000000"/>
                </a:solidFill>
                <a:cs typeface="2  Mehr" panose="00000700000000000000" pitchFamily="2" charset="-78"/>
              </a:rPr>
              <a:t> </a:t>
            </a:r>
            <a:r>
              <a:rPr sz="1196" b="0" dirty="0" err="1">
                <a:solidFill>
                  <a:srgbClr val="000000"/>
                </a:solidFill>
                <a:cs typeface="2  Mehr" panose="00000700000000000000" pitchFamily="2" charset="-78"/>
              </a:rPr>
              <a:t>کنند</a:t>
            </a:r>
            <a:r>
              <a:rPr sz="1196" b="0" dirty="0">
                <a:solidFill>
                  <a:srgbClr val="000000"/>
                </a:solidFill>
                <a:cs typeface="2  Mehr" panose="00000700000000000000" pitchFamily="2" charset="-78"/>
              </a:rPr>
              <a:t> </a:t>
            </a:r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877278" y="2491408"/>
            <a:ext cx="266693" cy="17973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857628" y="2540026"/>
            <a:ext cx="5876778" cy="349198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r" rtl="1">
              <a:lnSpc>
                <a:spcPts val="1950"/>
              </a:lnSpc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000000"/>
                </a:solidFill>
                <a:cs typeface="2  Mehr" panose="00000700000000000000" pitchFamily="2" charset="-78"/>
              </a:rPr>
              <a:t> </a:t>
            </a:r>
            <a:r>
              <a:rPr sz="1196" b="0" dirty="0" err="1">
                <a:solidFill>
                  <a:srgbClr val="000000"/>
                </a:solidFill>
                <a:cs typeface="2  Mehr" panose="00000700000000000000" pitchFamily="2" charset="-78"/>
              </a:rPr>
              <a:t>استفاده</a:t>
            </a:r>
            <a:r>
              <a:rPr sz="1196" b="0" dirty="0">
                <a:solidFill>
                  <a:srgbClr val="000000"/>
                </a:solidFill>
                <a:cs typeface="2  Mehr" panose="00000700000000000000" pitchFamily="2" charset="-78"/>
              </a:rPr>
              <a:t> </a:t>
            </a:r>
            <a:r>
              <a:rPr sz="1196" b="0" dirty="0" err="1">
                <a:solidFill>
                  <a:srgbClr val="000000"/>
                </a:solidFill>
                <a:cs typeface="2  Mehr" panose="00000700000000000000" pitchFamily="2" charset="-78"/>
              </a:rPr>
              <a:t>از</a:t>
            </a:r>
            <a:r>
              <a:rPr sz="1196" b="0" dirty="0">
                <a:solidFill>
                  <a:srgbClr val="000000"/>
                </a:solidFill>
                <a:cs typeface="2  Mehr" panose="00000700000000000000" pitchFamily="2" charset="-78"/>
              </a:rPr>
              <a:t> </a:t>
            </a:r>
            <a:r>
              <a:rPr sz="1196" b="0" dirty="0" err="1">
                <a:solidFill>
                  <a:srgbClr val="000000"/>
                </a:solidFill>
                <a:cs typeface="2  Mehr" panose="00000700000000000000" pitchFamily="2" charset="-78"/>
              </a:rPr>
              <a:t>این</a:t>
            </a:r>
            <a:r>
              <a:rPr sz="1196" b="0" dirty="0">
                <a:solidFill>
                  <a:srgbClr val="000000"/>
                </a:solidFill>
                <a:cs typeface="2  Mehr" panose="00000700000000000000" pitchFamily="2" charset="-78"/>
              </a:rPr>
              <a:t> </a:t>
            </a:r>
            <a:r>
              <a:rPr sz="1196" b="0" dirty="0" err="1">
                <a:solidFill>
                  <a:srgbClr val="000000"/>
                </a:solidFill>
                <a:cs typeface="2  Mehr" panose="00000700000000000000" pitchFamily="2" charset="-78"/>
              </a:rPr>
              <a:t>ابزارها</a:t>
            </a:r>
            <a:r>
              <a:rPr sz="1196" b="0" dirty="0">
                <a:solidFill>
                  <a:srgbClr val="000000"/>
                </a:solidFill>
                <a:cs typeface="2  Mehr" panose="00000700000000000000" pitchFamily="2" charset="-78"/>
              </a:rPr>
              <a:t> </a:t>
            </a:r>
            <a:r>
              <a:rPr sz="1196" b="0" dirty="0" err="1">
                <a:solidFill>
                  <a:srgbClr val="000000"/>
                </a:solidFill>
                <a:cs typeface="2  Mehr" panose="00000700000000000000" pitchFamily="2" charset="-78"/>
              </a:rPr>
              <a:t>باید</a:t>
            </a:r>
            <a:r>
              <a:rPr sz="1196" b="0" dirty="0">
                <a:solidFill>
                  <a:srgbClr val="000000"/>
                </a:solidFill>
                <a:cs typeface="2  Mehr" panose="00000700000000000000" pitchFamily="2" charset="-78"/>
              </a:rPr>
              <a:t> </a:t>
            </a:r>
            <a:r>
              <a:rPr sz="1196" b="0" dirty="0" err="1">
                <a:solidFill>
                  <a:srgbClr val="000000"/>
                </a:solidFill>
                <a:cs typeface="2  Mehr" panose="00000700000000000000" pitchFamily="2" charset="-78"/>
              </a:rPr>
              <a:t>با</a:t>
            </a:r>
            <a:r>
              <a:rPr sz="1196" b="0" dirty="0">
                <a:solidFill>
                  <a:srgbClr val="000000"/>
                </a:solidFill>
                <a:cs typeface="2  Mehr" panose="00000700000000000000" pitchFamily="2" charset="-78"/>
              </a:rPr>
              <a:t> </a:t>
            </a:r>
            <a:r>
              <a:rPr sz="1196" b="1" dirty="0" err="1">
                <a:solidFill>
                  <a:srgbClr val="19376D"/>
                </a:solidFill>
                <a:cs typeface="2  Mehr" panose="00000700000000000000" pitchFamily="2" charset="-78"/>
              </a:rPr>
              <a:t>شفافیت</a:t>
            </a:r>
            <a:r>
              <a:rPr sz="1196" b="1" dirty="0">
                <a:solidFill>
                  <a:srgbClr val="19376D"/>
                </a:solidFill>
                <a:cs typeface="2  Mehr" panose="00000700000000000000" pitchFamily="2" charset="-78"/>
              </a:rPr>
              <a:t>، </a:t>
            </a:r>
            <a:r>
              <a:rPr sz="1196" b="1" dirty="0" err="1">
                <a:solidFill>
                  <a:srgbClr val="19376D"/>
                </a:solidFill>
                <a:cs typeface="2  Mehr" panose="00000700000000000000" pitchFamily="2" charset="-78"/>
              </a:rPr>
              <a:t>مسئولیت‌پذیری</a:t>
            </a:r>
            <a:r>
              <a:rPr sz="1196" b="0" dirty="0">
                <a:solidFill>
                  <a:srgbClr val="000000"/>
                </a:solidFill>
                <a:cs typeface="2  Mehr" panose="00000700000000000000" pitchFamily="2" charset="-78"/>
              </a:rPr>
              <a:t> و </a:t>
            </a:r>
            <a:r>
              <a:rPr sz="1196" b="0" dirty="0" err="1">
                <a:solidFill>
                  <a:srgbClr val="000000"/>
                </a:solidFill>
                <a:cs typeface="2  Mehr" panose="00000700000000000000" pitchFamily="2" charset="-78"/>
              </a:rPr>
              <a:t>رعایت</a:t>
            </a:r>
            <a:r>
              <a:rPr sz="1196" b="0" dirty="0">
                <a:solidFill>
                  <a:srgbClr val="000000"/>
                </a:solidFill>
                <a:cs typeface="2  Mehr" panose="00000700000000000000" pitchFamily="2" charset="-78"/>
              </a:rPr>
              <a:t> </a:t>
            </a:r>
            <a:r>
              <a:rPr sz="1196" b="0" dirty="0" err="1">
                <a:solidFill>
                  <a:srgbClr val="000000"/>
                </a:solidFill>
                <a:cs typeface="2  Mehr" panose="00000700000000000000" pitchFamily="2" charset="-78"/>
              </a:rPr>
              <a:t>اخلاق</a:t>
            </a:r>
            <a:r>
              <a:rPr sz="1196" b="0" dirty="0">
                <a:solidFill>
                  <a:srgbClr val="000000"/>
                </a:solidFill>
                <a:cs typeface="2  Mehr" panose="00000700000000000000" pitchFamily="2" charset="-78"/>
              </a:rPr>
              <a:t> </a:t>
            </a:r>
            <a:r>
              <a:rPr sz="1196" b="0" dirty="0" err="1">
                <a:solidFill>
                  <a:srgbClr val="000000"/>
                </a:solidFill>
                <a:cs typeface="2  Mehr" panose="00000700000000000000" pitchFamily="2" charset="-78"/>
              </a:rPr>
              <a:t>علمی</a:t>
            </a:r>
            <a:r>
              <a:rPr sz="1196" b="0" dirty="0">
                <a:solidFill>
                  <a:srgbClr val="000000"/>
                </a:solidFill>
                <a:cs typeface="2  Mehr" panose="00000700000000000000" pitchFamily="2" charset="-78"/>
              </a:rPr>
              <a:t> </a:t>
            </a:r>
            <a:r>
              <a:rPr sz="1196" b="0" dirty="0" err="1">
                <a:solidFill>
                  <a:srgbClr val="000000"/>
                </a:solidFill>
                <a:cs typeface="2  Mehr" panose="00000700000000000000" pitchFamily="2" charset="-78"/>
              </a:rPr>
              <a:t>همراه</a:t>
            </a:r>
            <a:r>
              <a:rPr sz="1196" b="0" dirty="0">
                <a:solidFill>
                  <a:srgbClr val="000000"/>
                </a:solidFill>
                <a:cs typeface="2  Mehr" panose="00000700000000000000" pitchFamily="2" charset="-78"/>
              </a:rPr>
              <a:t> </a:t>
            </a:r>
            <a:r>
              <a:rPr sz="1196" b="0" dirty="0" err="1">
                <a:solidFill>
                  <a:srgbClr val="000000"/>
                </a:solidFill>
                <a:cs typeface="2  Mehr" panose="00000700000000000000" pitchFamily="2" charset="-78"/>
              </a:rPr>
              <a:t>باشد</a:t>
            </a:r>
            <a:r>
              <a:rPr sz="1196" b="0" dirty="0">
                <a:solidFill>
                  <a:srgbClr val="000000"/>
                </a:solidFill>
                <a:cs typeface="2  Mehr" panose="00000700000000000000" pitchFamily="2" charset="-78"/>
              </a:rPr>
              <a:t> </a:t>
            </a:r>
          </a:p>
        </p:txBody>
      </p:sp>
      <p:pic>
        <p:nvPicPr>
          <p:cNvPr id="8" name="Picture 7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877278" y="3282190"/>
            <a:ext cx="266693" cy="21741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857628" y="3221411"/>
            <a:ext cx="5876778" cy="60567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r" rtl="1">
              <a:lnSpc>
                <a:spcPts val="195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000000"/>
                </a:solidFill>
                <a:cs typeface="2  Mehr" panose="00000700000000000000" pitchFamily="2" charset="-78"/>
              </a:rPr>
              <a:t>استفاده ناصحیح می‌تواند به مشکلاتی مانند سرقت ادبی، انتشار اطلاعات نادرست و نقض حقوق فکری منجر شود</a:t>
            </a:r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877278" y="4086017"/>
            <a:ext cx="266693" cy="229014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857628" y="4031035"/>
            <a:ext cx="5876778" cy="60567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r" rtl="1">
              <a:lnSpc>
                <a:spcPts val="195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000000"/>
                </a:solidFill>
                <a:cs typeface="2  Mehr" panose="00000700000000000000" pitchFamily="2" charset="-78"/>
              </a:rPr>
              <a:t>هدف از تدوین این دستورالعمل: ایجاد چارچوبی منسجم، شفاف و تدوین شده برای استفاده مسئولانه از هوش مصنوعی در پژوهش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66733" y="2867025"/>
            <a:ext cx="4190895" cy="2362199"/>
          </a:xfrm>
          <a:prstGeom prst="roundRect">
            <a:avLst/>
          </a:prstGeom>
          <a:blipFill>
            <a:blip r:embed="rId6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>
              <a:cs typeface="2  Mehr" panose="00000700000000000000" pitchFamily="2" charset="-7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190625"/>
          </a:xfrm>
          <a:prstGeom prst="rect">
            <a:avLst/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endParaRPr>
              <a:cs typeface="2  Mehr" panose="00000700000000000000" pitchFamily="2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205787" y="285165"/>
            <a:ext cx="1609671" cy="47891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r" rtl="1">
              <a:spcBef>
                <a:spcPts val="0"/>
              </a:spcBef>
              <a:spcAft>
                <a:spcPts val="0"/>
              </a:spcAft>
            </a:pPr>
            <a:r>
              <a:rPr sz="2392" b="1" dirty="0" err="1">
                <a:solidFill>
                  <a:srgbClr val="FFFFFF"/>
                </a:solidFill>
                <a:cs typeface="2  Mehr" panose="00000700000000000000" pitchFamily="2" charset="-78"/>
              </a:rPr>
              <a:t>اصول</a:t>
            </a:r>
            <a:r>
              <a:rPr sz="2392" b="1" dirty="0">
                <a:solidFill>
                  <a:srgbClr val="FFFFFF"/>
                </a:solidFill>
                <a:cs typeface="2  Mehr" panose="00000700000000000000" pitchFamily="2" charset="-78"/>
              </a:rPr>
              <a:t> </a:t>
            </a:r>
            <a:r>
              <a:rPr sz="2392" b="1" dirty="0" err="1">
                <a:solidFill>
                  <a:srgbClr val="FFFFFF"/>
                </a:solidFill>
                <a:cs typeface="2  Mehr" panose="00000700000000000000" pitchFamily="2" charset="-78"/>
              </a:rPr>
              <a:t>اخلاقی</a:t>
            </a:r>
            <a:endParaRPr sz="2392" b="1" dirty="0">
              <a:solidFill>
                <a:srgbClr val="FFFFFF"/>
              </a:solidFill>
              <a:cs typeface="2  Mehr" panose="00000700000000000000" pitchFamily="2" charset="-78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6238719" y="1571625"/>
            <a:ext cx="5286242" cy="1533525"/>
          </a:xfrm>
          <a:prstGeom prst="roundRect">
            <a:avLst>
              <a:gd name="adj" fmla="val 14906"/>
            </a:avLst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endParaRPr>
              <a:cs typeface="2  Mehr" panose="00000700000000000000" pitchFamily="2" charset="-78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0724881" y="1800225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19376D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endParaRPr>
              <a:cs typeface="2  Mehr" panose="00000700000000000000" pitchFamily="2" charset="-78"/>
            </a:endParaRPr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858228" y="1957021"/>
            <a:ext cx="304792" cy="25790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9204680" y="1929392"/>
            <a:ext cx="1386855" cy="313163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r" rtl="1">
              <a:spcBef>
                <a:spcPts val="0"/>
              </a:spcBef>
              <a:spcAft>
                <a:spcPts val="520"/>
              </a:spcAft>
            </a:pPr>
            <a:r>
              <a:rPr sz="1315" b="1" dirty="0" err="1">
                <a:solidFill>
                  <a:srgbClr val="19376D"/>
                </a:solidFill>
                <a:cs typeface="2  Mehr" panose="00000700000000000000" pitchFamily="2" charset="-78"/>
              </a:rPr>
              <a:t>پرهیز</a:t>
            </a:r>
            <a:r>
              <a:rPr sz="1315" b="1" dirty="0">
                <a:solidFill>
                  <a:srgbClr val="19376D"/>
                </a:solidFill>
                <a:cs typeface="2  Mehr" panose="00000700000000000000" pitchFamily="2" charset="-78"/>
              </a:rPr>
              <a:t> </a:t>
            </a:r>
            <a:r>
              <a:rPr sz="1315" b="1" dirty="0" err="1">
                <a:solidFill>
                  <a:srgbClr val="19376D"/>
                </a:solidFill>
                <a:cs typeface="2  Mehr" panose="00000700000000000000" pitchFamily="2" charset="-78"/>
              </a:rPr>
              <a:t>از</a:t>
            </a:r>
            <a:r>
              <a:rPr sz="1315" b="1" dirty="0">
                <a:solidFill>
                  <a:srgbClr val="19376D"/>
                </a:solidFill>
                <a:cs typeface="2  Mehr" panose="00000700000000000000" pitchFamily="2" charset="-78"/>
              </a:rPr>
              <a:t> </a:t>
            </a:r>
            <a:r>
              <a:rPr sz="1315" b="1" dirty="0" err="1">
                <a:solidFill>
                  <a:srgbClr val="19376D"/>
                </a:solidFill>
                <a:cs typeface="2  Mehr" panose="00000700000000000000" pitchFamily="2" charset="-78"/>
              </a:rPr>
              <a:t>سرقت</a:t>
            </a:r>
            <a:r>
              <a:rPr sz="1315" b="1" dirty="0">
                <a:solidFill>
                  <a:srgbClr val="19376D"/>
                </a:solidFill>
                <a:cs typeface="2  Mehr" panose="00000700000000000000" pitchFamily="2" charset="-78"/>
              </a:rPr>
              <a:t> </a:t>
            </a:r>
            <a:r>
              <a:rPr sz="1315" b="1" dirty="0" err="1">
                <a:solidFill>
                  <a:srgbClr val="19376D"/>
                </a:solidFill>
                <a:cs typeface="2  Mehr" panose="00000700000000000000" pitchFamily="2" charset="-78"/>
              </a:rPr>
              <a:t>ادبی</a:t>
            </a:r>
            <a:endParaRPr sz="1315" b="1" dirty="0">
              <a:solidFill>
                <a:srgbClr val="19376D"/>
              </a:solidFill>
              <a:cs typeface="2  Mehr" panose="00000700000000000000" pitchFamily="2" charset="-7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67313" y="2409077"/>
            <a:ext cx="4067073" cy="32534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r" rtl="1">
              <a:lnSpc>
                <a:spcPts val="175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424242"/>
                </a:solidFill>
                <a:cs typeface="2  Mehr" panose="00000700000000000000" pitchFamily="2" charset="-78"/>
              </a:rPr>
              <a:t>استفاده از هوش مصنوعی نباید به تقلب علمی و سرقت ادبی منجر شود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66733" y="1571625"/>
            <a:ext cx="5286242" cy="1533525"/>
          </a:xfrm>
          <a:prstGeom prst="roundRect">
            <a:avLst>
              <a:gd name="adj" fmla="val 14906"/>
            </a:avLst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endParaRPr>
              <a:cs typeface="2  Mehr" panose="00000700000000000000" pitchFamily="2" charset="-78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5152896" y="1800225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19376D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endParaRPr>
              <a:cs typeface="2  Mehr" panose="00000700000000000000" pitchFamily="2" charset="-78"/>
            </a:endParaRPr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86242" y="1986328"/>
            <a:ext cx="304792" cy="199292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330560" y="1946580"/>
            <a:ext cx="631840" cy="313163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r" rtl="1">
              <a:spcBef>
                <a:spcPts val="0"/>
              </a:spcBef>
              <a:spcAft>
                <a:spcPts val="520"/>
              </a:spcAft>
            </a:pPr>
            <a:r>
              <a:rPr sz="1315" b="1" dirty="0" err="1">
                <a:solidFill>
                  <a:srgbClr val="19376D"/>
                </a:solidFill>
                <a:cs typeface="2  Mehr" panose="00000700000000000000" pitchFamily="2" charset="-78"/>
              </a:rPr>
              <a:t>شفافیت</a:t>
            </a:r>
            <a:endParaRPr sz="1315" b="1" dirty="0">
              <a:solidFill>
                <a:srgbClr val="19376D"/>
              </a:solidFill>
              <a:cs typeface="2  Mehr" panose="00000700000000000000" pitchFamily="2" charset="-7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95327" y="2293661"/>
            <a:ext cx="4067073" cy="556178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r" rtl="1">
              <a:lnSpc>
                <a:spcPts val="175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424242"/>
                </a:solidFill>
                <a:cs typeface="2  Mehr" panose="00000700000000000000" pitchFamily="2" charset="-78"/>
              </a:rPr>
              <a:t>تمام موارد استفاده از هوش مصنوعی باید در پروپوزال و مقالات به صورت دقیق ذکر شود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238719" y="3390899"/>
            <a:ext cx="5286242" cy="1533525"/>
          </a:xfrm>
          <a:prstGeom prst="roundRect">
            <a:avLst>
              <a:gd name="adj" fmla="val 14906"/>
            </a:avLst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endParaRPr>
              <a:cs typeface="2  Mehr" panose="00000700000000000000" pitchFamily="2" charset="-78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10724881" y="3619499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19376D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endParaRPr>
              <a:cs typeface="2  Mehr" panose="00000700000000000000" pitchFamily="2" charset="-78"/>
            </a:endParaRPr>
          </a:p>
        </p:txBody>
      </p:sp>
      <p:pic>
        <p:nvPicPr>
          <p:cNvPr id="16" name="Picture 15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858228" y="3768969"/>
            <a:ext cx="304792" cy="272561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9508803" y="3772313"/>
            <a:ext cx="1136786" cy="313163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r" rtl="1">
              <a:spcBef>
                <a:spcPts val="0"/>
              </a:spcBef>
              <a:spcAft>
                <a:spcPts val="520"/>
              </a:spcAft>
            </a:pPr>
            <a:r>
              <a:rPr sz="1315" b="1">
                <a:solidFill>
                  <a:srgbClr val="19376D"/>
                </a:solidFill>
                <a:cs typeface="2  Mehr" panose="00000700000000000000" pitchFamily="2" charset="-78"/>
              </a:rPr>
              <a:t>مسئولیت‌پذیری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67313" y="4228351"/>
            <a:ext cx="4067073" cy="32534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r" rtl="1">
              <a:lnSpc>
                <a:spcPts val="175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424242"/>
                </a:solidFill>
                <a:cs typeface="2  Mehr" panose="00000700000000000000" pitchFamily="2" charset="-78"/>
              </a:rPr>
              <a:t>پژوهشگر مسئول محتوا و نتایج تولید شده توسط هوش مصنوعی است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66733" y="3390899"/>
            <a:ext cx="5286242" cy="1533525"/>
          </a:xfrm>
          <a:prstGeom prst="roundRect">
            <a:avLst>
              <a:gd name="adj" fmla="val 14906"/>
            </a:avLst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endParaRPr>
              <a:cs typeface="2  Mehr" panose="00000700000000000000" pitchFamily="2" charset="-78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5152896" y="3619499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19376D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endParaRPr>
              <a:cs typeface="2  Mehr" panose="00000700000000000000" pitchFamily="2" charset="-78"/>
            </a:endParaRPr>
          </a:p>
        </p:txBody>
      </p:sp>
      <p:pic>
        <p:nvPicPr>
          <p:cNvPr id="21" name="Picture 20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286242" y="3788019"/>
            <a:ext cx="304792" cy="234461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4059652" y="3772312"/>
            <a:ext cx="902748" cy="313163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r" rtl="1">
              <a:spcBef>
                <a:spcPts val="0"/>
              </a:spcBef>
              <a:spcAft>
                <a:spcPts val="520"/>
              </a:spcAft>
            </a:pPr>
            <a:r>
              <a:rPr sz="1315" b="1">
                <a:solidFill>
                  <a:srgbClr val="19376D"/>
                </a:solidFill>
                <a:cs typeface="2  Mehr" panose="00000700000000000000" pitchFamily="2" charset="-78"/>
              </a:rPr>
              <a:t>تفکر انتقادی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95327" y="4112935"/>
            <a:ext cx="4067073" cy="556178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r" rtl="1">
              <a:lnSpc>
                <a:spcPts val="175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424242"/>
                </a:solidFill>
                <a:cs typeface="2  Mehr" panose="00000700000000000000" pitchFamily="2" charset="-78"/>
              </a:rPr>
              <a:t>هوش مصنوعی تنها ابزار کمک است و نباید جایگزین تفکر انتقادی پژوهشگر شود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666733" y="5200650"/>
            <a:ext cx="10858228" cy="1276350"/>
          </a:xfrm>
          <a:prstGeom prst="roundRect">
            <a:avLst>
              <a:gd name="adj" fmla="val 17910"/>
            </a:avLst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endParaRPr>
              <a:cs typeface="2  Mehr" panose="00000700000000000000" pitchFamily="2" charset="-78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10724881" y="5429250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19376D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endParaRPr>
              <a:cs typeface="2  Mehr" panose="00000700000000000000" pitchFamily="2" charset="-78"/>
            </a:endParaRPr>
          </a:p>
        </p:txBody>
      </p:sp>
      <p:pic>
        <p:nvPicPr>
          <p:cNvPr id="26" name="Picture 25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0858228" y="5571392"/>
            <a:ext cx="304792" cy="287215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9308109" y="5571392"/>
            <a:ext cx="1281056" cy="313163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r" rtl="1">
              <a:spcBef>
                <a:spcPts val="0"/>
              </a:spcBef>
              <a:spcAft>
                <a:spcPts val="520"/>
              </a:spcAft>
            </a:pPr>
            <a:r>
              <a:rPr sz="1315" b="1" dirty="0" err="1">
                <a:solidFill>
                  <a:srgbClr val="19376D"/>
                </a:solidFill>
                <a:cs typeface="2  Mehr" panose="00000700000000000000" pitchFamily="2" charset="-78"/>
              </a:rPr>
              <a:t>حفظ</a:t>
            </a:r>
            <a:r>
              <a:rPr sz="1315" b="1" dirty="0">
                <a:solidFill>
                  <a:srgbClr val="19376D"/>
                </a:solidFill>
                <a:cs typeface="2  Mehr" panose="00000700000000000000" pitchFamily="2" charset="-78"/>
              </a:rPr>
              <a:t> </a:t>
            </a:r>
            <a:r>
              <a:rPr sz="1315" b="1" dirty="0" err="1">
                <a:solidFill>
                  <a:srgbClr val="19376D"/>
                </a:solidFill>
                <a:cs typeface="2  Mehr" panose="00000700000000000000" pitchFamily="2" charset="-78"/>
              </a:rPr>
              <a:t>حریم</a:t>
            </a:r>
            <a:r>
              <a:rPr sz="1315" b="1" dirty="0">
                <a:solidFill>
                  <a:srgbClr val="19376D"/>
                </a:solidFill>
                <a:cs typeface="2  Mehr" panose="00000700000000000000" pitchFamily="2" charset="-78"/>
              </a:rPr>
              <a:t> </a:t>
            </a:r>
            <a:r>
              <a:rPr sz="1315" b="1" dirty="0" err="1">
                <a:solidFill>
                  <a:srgbClr val="19376D"/>
                </a:solidFill>
                <a:cs typeface="2  Mehr" panose="00000700000000000000" pitchFamily="2" charset="-78"/>
              </a:rPr>
              <a:t>خصوصی</a:t>
            </a:r>
            <a:endParaRPr sz="1315" b="1" dirty="0">
              <a:solidFill>
                <a:srgbClr val="19376D"/>
              </a:solidFill>
              <a:cs typeface="2  Mehr" panose="00000700000000000000" pitchFamily="2" charset="-78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627430" y="5848389"/>
            <a:ext cx="4007764" cy="32534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r" rtl="1">
              <a:lnSpc>
                <a:spcPts val="175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424242"/>
                </a:solidFill>
                <a:cs typeface="2  Mehr" panose="00000700000000000000" pitchFamily="2" charset="-78"/>
              </a:rPr>
              <a:t>استفاده از هوش مصنوعی نباید به افشای اطلاعات شخصی و محرمانه منجر شود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190625"/>
          </a:xfrm>
          <a:prstGeom prst="rect">
            <a:avLst/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>
              <a:cs typeface="2  Mehr" panose="00000700000000000000" pitchFamily="2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533500" y="355854"/>
            <a:ext cx="2991461" cy="47891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r" rtl="1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  <a:cs typeface="2  Mehr" panose="00000700000000000000" pitchFamily="2" charset="-78"/>
              </a:rPr>
              <a:t>توصیه‌ها برای پژوهشگران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238719" y="1571625"/>
            <a:ext cx="5286242" cy="2314575"/>
          </a:xfrm>
          <a:prstGeom prst="roundRect">
            <a:avLst>
              <a:gd name="adj" fmla="val 9876"/>
            </a:avLst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>
              <a:cs typeface="2  Mehr" panose="00000700000000000000" pitchFamily="2" charset="-78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0724881" y="1800225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19376D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>
              <a:cs typeface="2  Mehr" panose="00000700000000000000" pitchFamily="2" charset="-78"/>
            </a:endParaRPr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858228" y="1957021"/>
            <a:ext cx="304792" cy="25790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737163" y="1862718"/>
            <a:ext cx="1797223" cy="313163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r" rtl="1">
              <a:spcBef>
                <a:spcPts val="0"/>
              </a:spcBef>
              <a:spcAft>
                <a:spcPts val="520"/>
              </a:spcAft>
            </a:pPr>
            <a:r>
              <a:rPr sz="1315" b="1" dirty="0" err="1">
                <a:solidFill>
                  <a:srgbClr val="19376D"/>
                </a:solidFill>
                <a:cs typeface="2  Mehr" panose="00000700000000000000" pitchFamily="2" charset="-78"/>
              </a:rPr>
              <a:t>مشخص</a:t>
            </a:r>
            <a:r>
              <a:rPr sz="1315" b="1" dirty="0">
                <a:solidFill>
                  <a:srgbClr val="19376D"/>
                </a:solidFill>
                <a:cs typeface="2  Mehr" panose="00000700000000000000" pitchFamily="2" charset="-78"/>
              </a:rPr>
              <a:t> </a:t>
            </a:r>
            <a:r>
              <a:rPr sz="1315" b="1" dirty="0" err="1">
                <a:solidFill>
                  <a:srgbClr val="19376D"/>
                </a:solidFill>
                <a:cs typeface="2  Mehr" panose="00000700000000000000" pitchFamily="2" charset="-78"/>
              </a:rPr>
              <a:t>کردن</a:t>
            </a:r>
            <a:r>
              <a:rPr sz="1315" b="1" dirty="0">
                <a:solidFill>
                  <a:srgbClr val="19376D"/>
                </a:solidFill>
                <a:cs typeface="2  Mehr" panose="00000700000000000000" pitchFamily="2" charset="-78"/>
              </a:rPr>
              <a:t> </a:t>
            </a:r>
            <a:r>
              <a:rPr sz="1315" b="1" dirty="0" err="1">
                <a:solidFill>
                  <a:srgbClr val="19376D"/>
                </a:solidFill>
                <a:cs typeface="2  Mehr" panose="00000700000000000000" pitchFamily="2" charset="-78"/>
              </a:rPr>
              <a:t>جزئیات</a:t>
            </a:r>
            <a:r>
              <a:rPr sz="1315" b="1" dirty="0">
                <a:solidFill>
                  <a:srgbClr val="19376D"/>
                </a:solidFill>
                <a:cs typeface="2  Mehr" panose="00000700000000000000" pitchFamily="2" charset="-78"/>
              </a:rPr>
              <a:t> </a:t>
            </a:r>
            <a:r>
              <a:rPr sz="1315" b="1" dirty="0" err="1">
                <a:solidFill>
                  <a:srgbClr val="19376D"/>
                </a:solidFill>
                <a:cs typeface="2  Mehr" panose="00000700000000000000" pitchFamily="2" charset="-78"/>
              </a:rPr>
              <a:t>ابزار</a:t>
            </a:r>
            <a:endParaRPr sz="1315" b="1" dirty="0">
              <a:solidFill>
                <a:srgbClr val="19376D"/>
              </a:solidFill>
              <a:cs typeface="2  Mehr" panose="00000700000000000000" pitchFamily="2" charset="-7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67313" y="2293662"/>
            <a:ext cx="4067073" cy="556178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r" rtl="1">
              <a:lnSpc>
                <a:spcPts val="175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424242"/>
                </a:solidFill>
                <a:cs typeface="2  Mehr" panose="00000700000000000000" pitchFamily="2" charset="-78"/>
              </a:rPr>
              <a:t>در پروپوزال، نام ابزار، نسخه و تاریخ استفاده از هوش مصنوعی را به صورت دقیق ذکر کنید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66733" y="1571625"/>
            <a:ext cx="5286242" cy="2314575"/>
          </a:xfrm>
          <a:prstGeom prst="roundRect">
            <a:avLst>
              <a:gd name="adj" fmla="val 9876"/>
            </a:avLst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>
              <a:cs typeface="2  Mehr" panose="00000700000000000000" pitchFamily="2" charset="-78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5152896" y="1800225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19376D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>
              <a:cs typeface="2  Mehr" panose="00000700000000000000" pitchFamily="2" charset="-78"/>
            </a:endParaRPr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86242" y="1968744"/>
            <a:ext cx="304792" cy="234461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447305" y="1862718"/>
            <a:ext cx="1515095" cy="313163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r" rtl="1">
              <a:spcBef>
                <a:spcPts val="0"/>
              </a:spcBef>
              <a:spcAft>
                <a:spcPts val="520"/>
              </a:spcAft>
            </a:pPr>
            <a:r>
              <a:rPr sz="1315" b="1">
                <a:solidFill>
                  <a:srgbClr val="19376D"/>
                </a:solidFill>
                <a:cs typeface="2  Mehr" panose="00000700000000000000" pitchFamily="2" charset="-78"/>
              </a:rPr>
              <a:t>اعتبارسنجی خروجی‌ها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95327" y="2293661"/>
            <a:ext cx="4067073" cy="556178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r" rtl="1">
              <a:lnSpc>
                <a:spcPts val="175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424242"/>
                </a:solidFill>
                <a:cs typeface="2  Mehr" panose="00000700000000000000" pitchFamily="2" charset="-78"/>
              </a:rPr>
              <a:t>خروجی‌های دریافت شده از هوش مصنوعی را قبل از استفاده، بازنگری و تأیید اعتبار کنید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238719" y="4171950"/>
            <a:ext cx="5286242" cy="2314575"/>
          </a:xfrm>
          <a:prstGeom prst="roundRect">
            <a:avLst>
              <a:gd name="adj" fmla="val 9876"/>
            </a:avLst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>
              <a:cs typeface="2  Mehr" panose="00000700000000000000" pitchFamily="2" charset="-78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10724881" y="4400550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19376D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>
              <a:cs typeface="2  Mehr" panose="00000700000000000000" pitchFamily="2" charset="-78"/>
            </a:endParaRPr>
          </a:p>
        </p:txBody>
      </p:sp>
      <p:pic>
        <p:nvPicPr>
          <p:cNvPr id="16" name="Picture 15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858228" y="4542692"/>
            <a:ext cx="304792" cy="287215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8945553" y="4463043"/>
            <a:ext cx="1588833" cy="313163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r" rtl="1">
              <a:spcBef>
                <a:spcPts val="0"/>
              </a:spcBef>
              <a:spcAft>
                <a:spcPts val="520"/>
              </a:spcAft>
            </a:pPr>
            <a:r>
              <a:rPr sz="1315" b="1">
                <a:solidFill>
                  <a:srgbClr val="19376D"/>
                </a:solidFill>
                <a:cs typeface="2  Mehr" panose="00000700000000000000" pitchFamily="2" charset="-78"/>
              </a:rPr>
              <a:t>استفاده از ابزارهای امن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67313" y="4893986"/>
            <a:ext cx="4067073" cy="556178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r" rtl="1">
              <a:lnSpc>
                <a:spcPts val="175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424242"/>
                </a:solidFill>
                <a:cs typeface="2  Mehr" panose="00000700000000000000" pitchFamily="2" charset="-78"/>
              </a:rPr>
              <a:t>از ابزارهایی استفاده کنید که از نظر امنیت و حفظ حریم خصوصی قابل اعتماد باشند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66733" y="4171950"/>
            <a:ext cx="5286242" cy="2314575"/>
          </a:xfrm>
          <a:prstGeom prst="roundRect">
            <a:avLst>
              <a:gd name="adj" fmla="val 9876"/>
            </a:avLst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>
              <a:cs typeface="2  Mehr" panose="00000700000000000000" pitchFamily="2" charset="-78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5152896" y="4400550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19376D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>
              <a:cs typeface="2  Mehr" panose="00000700000000000000" pitchFamily="2" charset="-78"/>
            </a:endParaRPr>
          </a:p>
        </p:txBody>
      </p:sp>
      <p:pic>
        <p:nvPicPr>
          <p:cNvPr id="21" name="Picture 20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286242" y="4569069"/>
            <a:ext cx="304792" cy="234461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2902284" y="4463043"/>
            <a:ext cx="2060116" cy="313163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r" rtl="1">
              <a:spcBef>
                <a:spcPts val="0"/>
              </a:spcBef>
              <a:spcAft>
                <a:spcPts val="520"/>
              </a:spcAft>
            </a:pPr>
            <a:r>
              <a:rPr sz="1315" b="1">
                <a:solidFill>
                  <a:srgbClr val="19376D"/>
                </a:solidFill>
                <a:cs typeface="2  Mehr" panose="00000700000000000000" pitchFamily="2" charset="-78"/>
              </a:rPr>
              <a:t>ذکر صریح کمک هوش مصنوعی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95327" y="4893987"/>
            <a:ext cx="4067073" cy="556178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r" rtl="1">
              <a:lnSpc>
                <a:spcPts val="175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424242"/>
                </a:solidFill>
                <a:cs typeface="2  Mehr" panose="00000700000000000000" pitchFamily="2" charset="-78"/>
              </a:rPr>
              <a:t>در صورت استفاده از هوش مصنوعی به عنوان ابزار کمکی، به صورت صریح آن را ذکر کنید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190625"/>
          </a:xfrm>
          <a:prstGeom prst="rect">
            <a:avLst/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>
              <a:cs typeface="2  Mehr" panose="00000700000000000000" pitchFamily="2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347279" y="355855"/>
            <a:ext cx="4177682" cy="47891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2392" b="1" dirty="0" err="1">
                <a:solidFill>
                  <a:srgbClr val="FFFFFF"/>
                </a:solidFill>
                <a:cs typeface="2  Mehr" panose="00000700000000000000" pitchFamily="2" charset="-78"/>
              </a:rPr>
              <a:t>موارد</a:t>
            </a:r>
            <a:r>
              <a:rPr sz="2392" b="1" dirty="0">
                <a:solidFill>
                  <a:srgbClr val="FFFFFF"/>
                </a:solidFill>
                <a:cs typeface="2  Mehr" panose="00000700000000000000" pitchFamily="2" charset="-78"/>
              </a:rPr>
              <a:t> </a:t>
            </a:r>
            <a:r>
              <a:rPr sz="2392" b="1" dirty="0" err="1">
                <a:solidFill>
                  <a:srgbClr val="FFFFFF"/>
                </a:solidFill>
                <a:cs typeface="2  Mehr" panose="00000700000000000000" pitchFamily="2" charset="-78"/>
              </a:rPr>
              <a:t>منع</a:t>
            </a:r>
            <a:r>
              <a:rPr sz="2392" b="1" dirty="0">
                <a:solidFill>
                  <a:srgbClr val="FFFFFF"/>
                </a:solidFill>
                <a:cs typeface="2  Mehr" panose="00000700000000000000" pitchFamily="2" charset="-78"/>
              </a:rPr>
              <a:t> </a:t>
            </a:r>
            <a:r>
              <a:rPr sz="2392" b="1" dirty="0" err="1">
                <a:solidFill>
                  <a:srgbClr val="FFFFFF"/>
                </a:solidFill>
                <a:cs typeface="2  Mehr" panose="00000700000000000000" pitchFamily="2" charset="-78"/>
              </a:rPr>
              <a:t>استفاده</a:t>
            </a:r>
            <a:r>
              <a:rPr sz="2392" b="1" dirty="0">
                <a:solidFill>
                  <a:srgbClr val="FFFFFF"/>
                </a:solidFill>
                <a:cs typeface="2  Mehr" panose="00000700000000000000" pitchFamily="2" charset="-78"/>
              </a:rPr>
              <a:t> </a:t>
            </a:r>
            <a:r>
              <a:rPr sz="2392" b="1" dirty="0" err="1">
                <a:solidFill>
                  <a:srgbClr val="FFFFFF"/>
                </a:solidFill>
                <a:cs typeface="2  Mehr" panose="00000700000000000000" pitchFamily="2" charset="-78"/>
              </a:rPr>
              <a:t>از</a:t>
            </a:r>
            <a:r>
              <a:rPr sz="2392" b="1" dirty="0">
                <a:solidFill>
                  <a:srgbClr val="FFFFFF"/>
                </a:solidFill>
                <a:cs typeface="2  Mehr" panose="00000700000000000000" pitchFamily="2" charset="-78"/>
              </a:rPr>
              <a:t> </a:t>
            </a:r>
            <a:r>
              <a:rPr sz="2392" b="1" dirty="0" err="1">
                <a:solidFill>
                  <a:srgbClr val="FFFFFF"/>
                </a:solidFill>
                <a:cs typeface="2  Mehr" panose="00000700000000000000" pitchFamily="2" charset="-78"/>
              </a:rPr>
              <a:t>هوش</a:t>
            </a:r>
            <a:r>
              <a:rPr sz="2392" b="1" dirty="0">
                <a:solidFill>
                  <a:srgbClr val="FFFFFF"/>
                </a:solidFill>
                <a:cs typeface="2  Mehr" panose="00000700000000000000" pitchFamily="2" charset="-78"/>
              </a:rPr>
              <a:t> </a:t>
            </a:r>
            <a:r>
              <a:rPr sz="2392" b="1" dirty="0" err="1">
                <a:solidFill>
                  <a:srgbClr val="FFFFFF"/>
                </a:solidFill>
                <a:cs typeface="2  Mehr" panose="00000700000000000000" pitchFamily="2" charset="-78"/>
              </a:rPr>
              <a:t>مصنوعی</a:t>
            </a:r>
            <a:endParaRPr sz="2392" b="1" dirty="0">
              <a:solidFill>
                <a:srgbClr val="FFFFFF"/>
              </a:solidFill>
              <a:cs typeface="2  Mehr" panose="00000700000000000000" pitchFamily="2" charset="-78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6238719" y="1571625"/>
            <a:ext cx="5286242" cy="1485900"/>
          </a:xfrm>
          <a:prstGeom prst="roundRect">
            <a:avLst>
              <a:gd name="adj" fmla="val 15384"/>
            </a:avLst>
          </a:prstGeom>
          <a:solidFill>
            <a:srgbClr val="F8F9FA"/>
          </a:solidFill>
          <a:ln w="33020">
            <a:solidFill>
              <a:srgbClr val="D32F2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>
              <a:cs typeface="2  Mehr" panose="00000700000000000000" pitchFamily="2" charset="-78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0686782" y="1800225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D32F2F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>
              <a:cs typeface="2  Mehr" panose="00000700000000000000" pitchFamily="2" charset="-78"/>
            </a:endParaRPr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820129" y="1942367"/>
            <a:ext cx="304792" cy="28721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601281" y="1923704"/>
            <a:ext cx="1895006" cy="313163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r">
              <a:spcBef>
                <a:spcPts val="0"/>
              </a:spcBef>
              <a:spcAft>
                <a:spcPts val="520"/>
              </a:spcAft>
            </a:pPr>
            <a:r>
              <a:rPr sz="1315" b="1">
                <a:solidFill>
                  <a:srgbClr val="D32F2F"/>
                </a:solidFill>
                <a:cs typeface="2  Mehr" panose="00000700000000000000" pitchFamily="2" charset="-78"/>
              </a:rPr>
              <a:t>استفاده مستقیم از خروجی‌ها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67313" y="2409077"/>
            <a:ext cx="4028974" cy="32534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r">
              <a:lnSpc>
                <a:spcPts val="175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424242"/>
                </a:solidFill>
                <a:cs typeface="2  Mehr" panose="00000700000000000000" pitchFamily="2" charset="-78"/>
              </a:rPr>
              <a:t>استفاده مستقیم از خروجی‌های هوش مصنوعی بدون بازنگری و اعتبارسنجی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66733" y="1571625"/>
            <a:ext cx="5286242" cy="1485900"/>
          </a:xfrm>
          <a:prstGeom prst="roundRect">
            <a:avLst>
              <a:gd name="adj" fmla="val 15384"/>
            </a:avLst>
          </a:prstGeom>
          <a:solidFill>
            <a:srgbClr val="F8F9FA"/>
          </a:solidFill>
          <a:ln w="33020">
            <a:solidFill>
              <a:srgbClr val="D32F2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>
              <a:cs typeface="2  Mehr" panose="00000700000000000000" pitchFamily="2" charset="-78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5114797" y="1800225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D32F2F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>
              <a:cs typeface="2  Mehr" panose="00000700000000000000" pitchFamily="2" charset="-78"/>
            </a:endParaRPr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48143" y="1957021"/>
            <a:ext cx="304792" cy="257907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056819" y="1929392"/>
            <a:ext cx="867482" cy="313163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r">
              <a:spcBef>
                <a:spcPts val="0"/>
              </a:spcBef>
              <a:spcAft>
                <a:spcPts val="520"/>
              </a:spcAft>
            </a:pPr>
            <a:r>
              <a:rPr sz="1315" b="1" dirty="0" err="1">
                <a:solidFill>
                  <a:srgbClr val="D32F2F"/>
                </a:solidFill>
                <a:cs typeface="2  Mehr" panose="00000700000000000000" pitchFamily="2" charset="-78"/>
              </a:rPr>
              <a:t>سرقت</a:t>
            </a:r>
            <a:r>
              <a:rPr sz="1315" b="1" dirty="0">
                <a:solidFill>
                  <a:srgbClr val="D32F2F"/>
                </a:solidFill>
                <a:cs typeface="2  Mehr" panose="00000700000000000000" pitchFamily="2" charset="-78"/>
              </a:rPr>
              <a:t> </a:t>
            </a:r>
            <a:r>
              <a:rPr sz="1315" b="1" dirty="0" err="1">
                <a:solidFill>
                  <a:srgbClr val="D32F2F"/>
                </a:solidFill>
                <a:cs typeface="2  Mehr" panose="00000700000000000000" pitchFamily="2" charset="-78"/>
              </a:rPr>
              <a:t>ادبی</a:t>
            </a:r>
            <a:endParaRPr sz="1315" b="1" dirty="0">
              <a:solidFill>
                <a:srgbClr val="D32F2F"/>
              </a:solidFill>
              <a:cs typeface="2  Mehr" panose="00000700000000000000" pitchFamily="2" charset="-7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95327" y="2293661"/>
            <a:ext cx="4028974" cy="556178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r">
              <a:lnSpc>
                <a:spcPts val="175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424242"/>
                </a:solidFill>
                <a:cs typeface="2  Mehr" panose="00000700000000000000" pitchFamily="2" charset="-78"/>
              </a:rPr>
              <a:t>استفاده از هوش مصنوعی برای نقل قول به جا یا سرقت ادبی (بدون استناد به منبع)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238719" y="3343275"/>
            <a:ext cx="5286242" cy="1485900"/>
          </a:xfrm>
          <a:prstGeom prst="roundRect">
            <a:avLst>
              <a:gd name="adj" fmla="val 15384"/>
            </a:avLst>
          </a:prstGeom>
          <a:solidFill>
            <a:srgbClr val="F8F9FA"/>
          </a:solidFill>
          <a:ln w="33020">
            <a:solidFill>
              <a:srgbClr val="D32F2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>
              <a:cs typeface="2  Mehr" panose="00000700000000000000" pitchFamily="2" charset="-78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10686782" y="3571875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D32F2F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>
              <a:cs typeface="2  Mehr" panose="00000700000000000000" pitchFamily="2" charset="-78"/>
            </a:endParaRPr>
          </a:p>
        </p:txBody>
      </p:sp>
      <p:pic>
        <p:nvPicPr>
          <p:cNvPr id="16" name="Picture 15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820129" y="3740394"/>
            <a:ext cx="304792" cy="234461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8761581" y="3661692"/>
            <a:ext cx="1734706" cy="313163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r">
              <a:spcBef>
                <a:spcPts val="0"/>
              </a:spcBef>
              <a:spcAft>
                <a:spcPts val="520"/>
              </a:spcAft>
            </a:pPr>
            <a:r>
              <a:rPr sz="1315" b="1" dirty="0" err="1">
                <a:solidFill>
                  <a:srgbClr val="D32F2F"/>
                </a:solidFill>
                <a:cs typeface="2  Mehr" panose="00000700000000000000" pitchFamily="2" charset="-78"/>
              </a:rPr>
              <a:t>استناد</a:t>
            </a:r>
            <a:r>
              <a:rPr sz="1315" b="1" dirty="0">
                <a:solidFill>
                  <a:srgbClr val="D32F2F"/>
                </a:solidFill>
                <a:cs typeface="2  Mehr" panose="00000700000000000000" pitchFamily="2" charset="-78"/>
              </a:rPr>
              <a:t> </a:t>
            </a:r>
            <a:r>
              <a:rPr sz="1315" b="1" dirty="0" err="1">
                <a:solidFill>
                  <a:srgbClr val="D32F2F"/>
                </a:solidFill>
                <a:cs typeface="2  Mehr" panose="00000700000000000000" pitchFamily="2" charset="-78"/>
              </a:rPr>
              <a:t>به</a:t>
            </a:r>
            <a:r>
              <a:rPr sz="1315" b="1" dirty="0">
                <a:solidFill>
                  <a:srgbClr val="D32F2F"/>
                </a:solidFill>
                <a:cs typeface="2  Mehr" panose="00000700000000000000" pitchFamily="2" charset="-78"/>
              </a:rPr>
              <a:t> </a:t>
            </a:r>
            <a:r>
              <a:rPr sz="1315" b="1" dirty="0" err="1">
                <a:solidFill>
                  <a:srgbClr val="D32F2F"/>
                </a:solidFill>
                <a:cs typeface="2  Mehr" panose="00000700000000000000" pitchFamily="2" charset="-78"/>
              </a:rPr>
              <a:t>منابع</a:t>
            </a:r>
            <a:r>
              <a:rPr sz="1315" b="1" dirty="0">
                <a:solidFill>
                  <a:srgbClr val="D32F2F"/>
                </a:solidFill>
                <a:cs typeface="2  Mehr" panose="00000700000000000000" pitchFamily="2" charset="-78"/>
              </a:rPr>
              <a:t> </a:t>
            </a:r>
            <a:r>
              <a:rPr sz="1315" b="1" dirty="0" err="1">
                <a:solidFill>
                  <a:srgbClr val="D32F2F"/>
                </a:solidFill>
                <a:cs typeface="2  Mehr" panose="00000700000000000000" pitchFamily="2" charset="-78"/>
              </a:rPr>
              <a:t>غیر</a:t>
            </a:r>
            <a:r>
              <a:rPr sz="1315" b="1" dirty="0">
                <a:solidFill>
                  <a:srgbClr val="D32F2F"/>
                </a:solidFill>
                <a:cs typeface="2  Mehr" panose="00000700000000000000" pitchFamily="2" charset="-78"/>
              </a:rPr>
              <a:t> </a:t>
            </a:r>
            <a:r>
              <a:rPr sz="1315" b="1" dirty="0" err="1">
                <a:solidFill>
                  <a:srgbClr val="D32F2F"/>
                </a:solidFill>
                <a:cs typeface="2  Mehr" panose="00000700000000000000" pitchFamily="2" charset="-78"/>
              </a:rPr>
              <a:t>واقعی</a:t>
            </a:r>
            <a:endParaRPr sz="1315" b="1" dirty="0">
              <a:solidFill>
                <a:srgbClr val="D32F2F"/>
              </a:solidFill>
              <a:cs typeface="2  Mehr" panose="00000700000000000000" pitchFamily="2" charset="-7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467313" y="4065311"/>
            <a:ext cx="4028974" cy="556178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r">
              <a:lnSpc>
                <a:spcPts val="175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424242"/>
                </a:solidFill>
                <a:cs typeface="2  Mehr" panose="00000700000000000000" pitchFamily="2" charset="-78"/>
              </a:rPr>
              <a:t>استناد به منابعی که توسط هوش مصنوعی تولید شده‌اند اما وجود خارجی ندارند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66733" y="3343275"/>
            <a:ext cx="5286242" cy="1485900"/>
          </a:xfrm>
          <a:prstGeom prst="roundRect">
            <a:avLst>
              <a:gd name="adj" fmla="val 15384"/>
            </a:avLst>
          </a:prstGeom>
          <a:solidFill>
            <a:srgbClr val="F8F9FA"/>
          </a:solidFill>
          <a:ln w="33020">
            <a:solidFill>
              <a:srgbClr val="D32F2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>
              <a:cs typeface="2  Mehr" panose="00000700000000000000" pitchFamily="2" charset="-78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5114797" y="3571875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D32F2F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>
              <a:cs typeface="2  Mehr" panose="00000700000000000000" pitchFamily="2" charset="-78"/>
            </a:endParaRPr>
          </a:p>
        </p:txBody>
      </p:sp>
      <p:pic>
        <p:nvPicPr>
          <p:cNvPr id="21" name="Picture 20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248143" y="3763840"/>
            <a:ext cx="304792" cy="187569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3367956" y="3696968"/>
            <a:ext cx="1545551" cy="313163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r">
              <a:spcBef>
                <a:spcPts val="0"/>
              </a:spcBef>
              <a:spcAft>
                <a:spcPts val="520"/>
              </a:spcAft>
            </a:pPr>
            <a:r>
              <a:rPr sz="1315" b="1" dirty="0" err="1">
                <a:solidFill>
                  <a:srgbClr val="D32F2F"/>
                </a:solidFill>
                <a:cs typeface="2  Mehr" panose="00000700000000000000" pitchFamily="2" charset="-78"/>
              </a:rPr>
              <a:t>تحلیل</a:t>
            </a:r>
            <a:r>
              <a:rPr sz="1315" b="1" dirty="0">
                <a:solidFill>
                  <a:srgbClr val="D32F2F"/>
                </a:solidFill>
                <a:cs typeface="2  Mehr" panose="00000700000000000000" pitchFamily="2" charset="-78"/>
              </a:rPr>
              <a:t> </a:t>
            </a:r>
            <a:r>
              <a:rPr sz="1315" b="1" dirty="0" err="1">
                <a:solidFill>
                  <a:srgbClr val="D32F2F"/>
                </a:solidFill>
                <a:cs typeface="2  Mehr" panose="00000700000000000000" pitchFamily="2" charset="-78"/>
              </a:rPr>
              <a:t>آماری</a:t>
            </a:r>
            <a:r>
              <a:rPr sz="1315" b="1" dirty="0">
                <a:solidFill>
                  <a:srgbClr val="D32F2F"/>
                </a:solidFill>
                <a:cs typeface="2  Mehr" panose="00000700000000000000" pitchFamily="2" charset="-78"/>
              </a:rPr>
              <a:t> </a:t>
            </a:r>
            <a:r>
              <a:rPr sz="1315" b="1" dirty="0" err="1">
                <a:solidFill>
                  <a:srgbClr val="D32F2F"/>
                </a:solidFill>
                <a:cs typeface="2  Mehr" panose="00000700000000000000" pitchFamily="2" charset="-78"/>
              </a:rPr>
              <a:t>ناآگاهانه</a:t>
            </a:r>
            <a:endParaRPr sz="1315" b="1" dirty="0">
              <a:solidFill>
                <a:srgbClr val="D32F2F"/>
              </a:solidFill>
              <a:cs typeface="2  Mehr" panose="00000700000000000000" pitchFamily="2" charset="-78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95327" y="4065311"/>
            <a:ext cx="4028974" cy="556178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r">
              <a:lnSpc>
                <a:spcPts val="175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424242"/>
                </a:solidFill>
                <a:cs typeface="2  Mehr" panose="00000700000000000000" pitchFamily="2" charset="-78"/>
              </a:rPr>
              <a:t>استفاده از هوش مصنوعی برای آزمون‌های آماری بدون دانش کافی از نحوه محاسبه و محدودیت‌ها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6238719" y="5114925"/>
            <a:ext cx="5286242" cy="1485900"/>
          </a:xfrm>
          <a:prstGeom prst="roundRect">
            <a:avLst>
              <a:gd name="adj" fmla="val 15384"/>
            </a:avLst>
          </a:prstGeom>
          <a:solidFill>
            <a:srgbClr val="F8F9FA"/>
          </a:solidFill>
          <a:ln w="33020">
            <a:solidFill>
              <a:srgbClr val="D32F2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>
              <a:cs typeface="2  Mehr" panose="00000700000000000000" pitchFamily="2" charset="-78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10686782" y="5343525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D32F2F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>
              <a:cs typeface="2  Mehr" panose="00000700000000000000" pitchFamily="2" charset="-78"/>
            </a:endParaRPr>
          </a:p>
        </p:txBody>
      </p:sp>
      <p:pic>
        <p:nvPicPr>
          <p:cNvPr id="26" name="Picture 25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0820129" y="5520836"/>
            <a:ext cx="304792" cy="216876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8995620" y="5394629"/>
            <a:ext cx="1500667" cy="313163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r">
              <a:spcBef>
                <a:spcPts val="0"/>
              </a:spcBef>
              <a:spcAft>
                <a:spcPts val="520"/>
              </a:spcAft>
            </a:pPr>
            <a:r>
              <a:rPr sz="1315" b="1" dirty="0" err="1">
                <a:solidFill>
                  <a:srgbClr val="D32F2F"/>
                </a:solidFill>
                <a:cs typeface="2  Mehr" panose="00000700000000000000" pitchFamily="2" charset="-78"/>
              </a:rPr>
              <a:t>ساخت</a:t>
            </a:r>
            <a:r>
              <a:rPr sz="1315" b="1" dirty="0">
                <a:solidFill>
                  <a:srgbClr val="D32F2F"/>
                </a:solidFill>
                <a:cs typeface="2  Mehr" panose="00000700000000000000" pitchFamily="2" charset="-78"/>
              </a:rPr>
              <a:t> </a:t>
            </a:r>
            <a:r>
              <a:rPr sz="1315" b="1" dirty="0" err="1">
                <a:solidFill>
                  <a:srgbClr val="D32F2F"/>
                </a:solidFill>
                <a:cs typeface="2  Mehr" panose="00000700000000000000" pitchFamily="2" charset="-78"/>
              </a:rPr>
              <a:t>داده‌های</a:t>
            </a:r>
            <a:r>
              <a:rPr sz="1315" b="1" dirty="0">
                <a:solidFill>
                  <a:srgbClr val="D32F2F"/>
                </a:solidFill>
                <a:cs typeface="2  Mehr" panose="00000700000000000000" pitchFamily="2" charset="-78"/>
              </a:rPr>
              <a:t> </a:t>
            </a:r>
            <a:r>
              <a:rPr sz="1315" b="1" dirty="0" err="1">
                <a:solidFill>
                  <a:srgbClr val="D32F2F"/>
                </a:solidFill>
                <a:cs typeface="2  Mehr" panose="00000700000000000000" pitchFamily="2" charset="-78"/>
              </a:rPr>
              <a:t>جعلی</a:t>
            </a:r>
            <a:endParaRPr sz="1315" b="1" dirty="0">
              <a:solidFill>
                <a:srgbClr val="D32F2F"/>
              </a:solidFill>
              <a:cs typeface="2  Mehr" panose="00000700000000000000" pitchFamily="2" charset="-78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467313" y="5836961"/>
            <a:ext cx="4028974" cy="556178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r">
              <a:lnSpc>
                <a:spcPts val="175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424242"/>
                </a:solidFill>
                <a:cs typeface="2  Mehr" panose="00000700000000000000" pitchFamily="2" charset="-78"/>
              </a:rPr>
              <a:t>استفاده از هوش مصنوعی برای تولید داده‌های ساختگی به عنوان داده‌های اصلی پژوهش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666733" y="5114925"/>
            <a:ext cx="5286242" cy="1485900"/>
          </a:xfrm>
          <a:prstGeom prst="roundRect">
            <a:avLst>
              <a:gd name="adj" fmla="val 15384"/>
            </a:avLst>
          </a:prstGeom>
          <a:solidFill>
            <a:srgbClr val="F8F9FA"/>
          </a:solidFill>
          <a:ln w="33020">
            <a:solidFill>
              <a:srgbClr val="D32F2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>
              <a:cs typeface="2  Mehr" panose="00000700000000000000" pitchFamily="2" charset="-78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5114797" y="5343525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D32F2F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>
              <a:cs typeface="2  Mehr" panose="00000700000000000000" pitchFamily="2" charset="-78"/>
            </a:endParaRPr>
          </a:p>
        </p:txBody>
      </p:sp>
      <p:pic>
        <p:nvPicPr>
          <p:cNvPr id="31" name="Picture 30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5248143" y="5491528"/>
            <a:ext cx="304792" cy="275492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2966777" y="5468618"/>
            <a:ext cx="1957524" cy="313163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r">
              <a:spcBef>
                <a:spcPts val="0"/>
              </a:spcBef>
              <a:spcAft>
                <a:spcPts val="520"/>
              </a:spcAft>
            </a:pPr>
            <a:r>
              <a:rPr sz="1315" b="1" dirty="0" err="1">
                <a:solidFill>
                  <a:srgbClr val="D32F2F"/>
                </a:solidFill>
                <a:cs typeface="2  Mehr" panose="00000700000000000000" pitchFamily="2" charset="-78"/>
              </a:rPr>
              <a:t>استفاده</a:t>
            </a:r>
            <a:r>
              <a:rPr sz="1315" b="1" dirty="0">
                <a:solidFill>
                  <a:srgbClr val="D32F2F"/>
                </a:solidFill>
                <a:cs typeface="2  Mehr" panose="00000700000000000000" pitchFamily="2" charset="-78"/>
              </a:rPr>
              <a:t> </a:t>
            </a:r>
            <a:r>
              <a:rPr sz="1315" b="1" dirty="0" err="1">
                <a:solidFill>
                  <a:srgbClr val="D32F2F"/>
                </a:solidFill>
                <a:cs typeface="2  Mehr" panose="00000700000000000000" pitchFamily="2" charset="-78"/>
              </a:rPr>
              <a:t>گمراه‌کننده</a:t>
            </a:r>
            <a:r>
              <a:rPr sz="1315" b="1" dirty="0">
                <a:solidFill>
                  <a:srgbClr val="D32F2F"/>
                </a:solidFill>
                <a:cs typeface="2  Mehr" panose="00000700000000000000" pitchFamily="2" charset="-78"/>
              </a:rPr>
              <a:t> </a:t>
            </a:r>
            <a:r>
              <a:rPr sz="1315" b="1" dirty="0" err="1">
                <a:solidFill>
                  <a:srgbClr val="D32F2F"/>
                </a:solidFill>
                <a:cs typeface="2  Mehr" panose="00000700000000000000" pitchFamily="2" charset="-78"/>
              </a:rPr>
              <a:t>از</a:t>
            </a:r>
            <a:r>
              <a:rPr sz="1315" b="1" dirty="0">
                <a:solidFill>
                  <a:srgbClr val="D32F2F"/>
                </a:solidFill>
                <a:cs typeface="2  Mehr" panose="00000700000000000000" pitchFamily="2" charset="-78"/>
              </a:rPr>
              <a:t> </a:t>
            </a:r>
            <a:r>
              <a:rPr sz="1315" b="1" dirty="0" err="1">
                <a:solidFill>
                  <a:srgbClr val="D32F2F"/>
                </a:solidFill>
                <a:cs typeface="2  Mehr" panose="00000700000000000000" pitchFamily="2" charset="-78"/>
              </a:rPr>
              <a:t>تصاویر</a:t>
            </a:r>
            <a:endParaRPr sz="1315" b="1" dirty="0">
              <a:solidFill>
                <a:srgbClr val="D32F2F"/>
              </a:solidFill>
              <a:cs typeface="2  Mehr" panose="00000700000000000000" pitchFamily="2" charset="-78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895327" y="5836961"/>
            <a:ext cx="4028974" cy="556178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r">
              <a:lnSpc>
                <a:spcPts val="175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424242"/>
                </a:solidFill>
                <a:cs typeface="2  Mehr" panose="00000700000000000000" pitchFamily="2" charset="-78"/>
              </a:rPr>
              <a:t>استفاده از تصاویر تولید شده توسط هوش مصنوعی به شکلی که خواننده را گمراه کند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190625"/>
          </a:xfrm>
          <a:prstGeom prst="rect">
            <a:avLst/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>
              <a:cs typeface="2  Mehr" panose="00000700000000000000" pitchFamily="2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10374" y="355854"/>
            <a:ext cx="5514587" cy="47891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r" rtl="1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  <a:cs typeface="2  Mehr" panose="00000700000000000000" pitchFamily="2" charset="-78"/>
              </a:rPr>
              <a:t>مسئولیت پژوهشگر در استفاده از هوش مصنوعی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238719" y="1571625"/>
            <a:ext cx="5286242" cy="2314575"/>
          </a:xfrm>
          <a:prstGeom prst="roundRect">
            <a:avLst>
              <a:gd name="adj" fmla="val 9876"/>
            </a:avLst>
          </a:prstGeom>
          <a:solidFill>
            <a:srgbClr val="F8F9FA"/>
          </a:solidFill>
          <a:ln w="33020">
            <a:solidFill>
              <a:srgbClr val="19376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>
              <a:cs typeface="2  Mehr" panose="00000700000000000000" pitchFamily="2" charset="-78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0686782" y="1800225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19376D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>
              <a:cs typeface="2  Mehr" panose="00000700000000000000" pitchFamily="2" charset="-78"/>
            </a:endParaRPr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820129" y="1951159"/>
            <a:ext cx="304792" cy="26963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995620" y="1862718"/>
            <a:ext cx="1500667" cy="313163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r" rtl="1">
              <a:spcBef>
                <a:spcPts val="0"/>
              </a:spcBef>
              <a:spcAft>
                <a:spcPts val="520"/>
              </a:spcAft>
            </a:pPr>
            <a:r>
              <a:rPr sz="1315" b="1">
                <a:solidFill>
                  <a:srgbClr val="19376D"/>
                </a:solidFill>
                <a:cs typeface="2  Mehr" panose="00000700000000000000" pitchFamily="2" charset="-78"/>
              </a:rPr>
              <a:t>مسئولیت نهایی محتوا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67313" y="2293662"/>
            <a:ext cx="4028974" cy="556178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r" rtl="1">
              <a:lnSpc>
                <a:spcPts val="175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424242"/>
                </a:solidFill>
                <a:cs typeface="2  Mehr" panose="00000700000000000000" pitchFamily="2" charset="-78"/>
              </a:rPr>
              <a:t>پژوهشگر مسئول نهایی صحت علمی، منطبق بودن با اخلاق پژوهش و سازگاری محتوا با اهداف پروژه است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20027" y="3024181"/>
            <a:ext cx="266355" cy="55245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r" rtl="1">
              <a:spcBef>
                <a:spcPts val="0"/>
              </a:spcBef>
              <a:spcAft>
                <a:spcPts val="0"/>
              </a:spcAft>
            </a:pPr>
            <a:r>
              <a:rPr sz="2870" b="1">
                <a:solidFill>
                  <a:srgbClr val="19376D"/>
                </a:solidFill>
                <a:cs typeface="2  Mehr" panose="00000700000000000000" pitchFamily="2" charset="-78"/>
              </a:rPr>
              <a:t>۱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66733" y="1571625"/>
            <a:ext cx="5286242" cy="2314575"/>
          </a:xfrm>
          <a:prstGeom prst="roundRect">
            <a:avLst>
              <a:gd name="adj" fmla="val 9876"/>
            </a:avLst>
          </a:prstGeom>
          <a:solidFill>
            <a:srgbClr val="F8F9FA"/>
          </a:solidFill>
          <a:ln w="33020">
            <a:solidFill>
              <a:srgbClr val="19376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>
              <a:cs typeface="2  Mehr" panose="00000700000000000000" pitchFamily="2" charset="-78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5114797" y="1800225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19376D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>
              <a:cs typeface="2  Mehr" panose="00000700000000000000" pitchFamily="2" charset="-78"/>
            </a:endParaRPr>
          </a:p>
        </p:txBody>
      </p:sp>
      <p:pic>
        <p:nvPicPr>
          <p:cNvPr id="12" name="Picture 11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48143" y="1968744"/>
            <a:ext cx="304792" cy="234461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843347" y="1862718"/>
            <a:ext cx="2080954" cy="313163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r" rtl="1">
              <a:spcBef>
                <a:spcPts val="0"/>
              </a:spcBef>
              <a:spcAft>
                <a:spcPts val="520"/>
              </a:spcAft>
            </a:pPr>
            <a:r>
              <a:rPr sz="1315" b="1">
                <a:solidFill>
                  <a:srgbClr val="19376D"/>
                </a:solidFill>
                <a:cs typeface="2  Mehr" panose="00000700000000000000" pitchFamily="2" charset="-78"/>
              </a:rPr>
              <a:t>عدم انتقال مسئولیت به ماشین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95327" y="2422249"/>
            <a:ext cx="4028974" cy="556178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r" rtl="1">
              <a:lnSpc>
                <a:spcPts val="175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424242"/>
                </a:solidFill>
                <a:cs typeface="2  Mehr" panose="00000700000000000000" pitchFamily="2" charset="-78"/>
              </a:rPr>
              <a:t>هوش مصنوعی قادر به درک مفاهیم علمی و اجتماعی نیست و مسئولیت نهایی تصمیم‌ها و تفسیرها بر عهده پژوهشگر است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98347" y="3024181"/>
            <a:ext cx="316049" cy="55245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r" rtl="1">
              <a:spcBef>
                <a:spcPts val="0"/>
              </a:spcBef>
              <a:spcAft>
                <a:spcPts val="0"/>
              </a:spcAft>
            </a:pPr>
            <a:r>
              <a:rPr sz="2870" b="1">
                <a:solidFill>
                  <a:srgbClr val="19376D"/>
                </a:solidFill>
                <a:cs typeface="2  Mehr" panose="00000700000000000000" pitchFamily="2" charset="-78"/>
              </a:rPr>
              <a:t>۲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238719" y="4171950"/>
            <a:ext cx="5286242" cy="2314575"/>
          </a:xfrm>
          <a:prstGeom prst="roundRect">
            <a:avLst>
              <a:gd name="adj" fmla="val 9876"/>
            </a:avLst>
          </a:prstGeom>
          <a:solidFill>
            <a:srgbClr val="F8F9FA"/>
          </a:solidFill>
          <a:ln w="33020">
            <a:solidFill>
              <a:srgbClr val="19376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>
              <a:cs typeface="2  Mehr" panose="00000700000000000000" pitchFamily="2" charset="-78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10686782" y="4400550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19376D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>
              <a:cs typeface="2  Mehr" panose="00000700000000000000" pitchFamily="2" charset="-78"/>
            </a:endParaRPr>
          </a:p>
        </p:txBody>
      </p:sp>
      <p:pic>
        <p:nvPicPr>
          <p:cNvPr id="18" name="Picture 17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820129" y="4542692"/>
            <a:ext cx="304792" cy="287215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8578839" y="4463043"/>
            <a:ext cx="1917448" cy="313163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r" rtl="1">
              <a:spcBef>
                <a:spcPts val="0"/>
              </a:spcBef>
              <a:spcAft>
                <a:spcPts val="520"/>
              </a:spcAft>
            </a:pPr>
            <a:r>
              <a:rPr sz="1315" b="1">
                <a:solidFill>
                  <a:srgbClr val="19376D"/>
                </a:solidFill>
                <a:cs typeface="2  Mehr" panose="00000700000000000000" pitchFamily="2" charset="-78"/>
              </a:rPr>
              <a:t>پاسخگویی در برابر نهاد حامی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67313" y="5022574"/>
            <a:ext cx="4028974" cy="556178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r" rtl="1">
              <a:lnSpc>
                <a:spcPts val="175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424242"/>
                </a:solidFill>
                <a:cs typeface="2  Mehr" panose="00000700000000000000" pitchFamily="2" charset="-78"/>
              </a:rPr>
              <a:t>در صورت وجود هرگونه نقض اخلاق، اشتباه علمی یا مشکلات حقوقی، پژوهشگر مسئول اصلی در برابر نهاد حامی خواهد بود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301404" y="5624507"/>
            <a:ext cx="384978" cy="55245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r" rtl="1">
              <a:spcBef>
                <a:spcPts val="0"/>
              </a:spcBef>
              <a:spcAft>
                <a:spcPts val="0"/>
              </a:spcAft>
            </a:pPr>
            <a:r>
              <a:rPr sz="2870" b="1">
                <a:solidFill>
                  <a:srgbClr val="19376D"/>
                </a:solidFill>
                <a:cs typeface="2  Mehr" panose="00000700000000000000" pitchFamily="2" charset="-78"/>
              </a:rPr>
              <a:t>۳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66733" y="4171950"/>
            <a:ext cx="5286242" cy="2314575"/>
          </a:xfrm>
          <a:prstGeom prst="roundRect">
            <a:avLst>
              <a:gd name="adj" fmla="val 9876"/>
            </a:avLst>
          </a:prstGeom>
          <a:solidFill>
            <a:srgbClr val="F8F9FA"/>
          </a:solidFill>
          <a:ln w="33020">
            <a:solidFill>
              <a:srgbClr val="19376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>
              <a:cs typeface="2  Mehr" panose="00000700000000000000" pitchFamily="2" charset="-78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5114797" y="4400550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19376D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>
              <a:cs typeface="2  Mehr" panose="00000700000000000000" pitchFamily="2" charset="-78"/>
            </a:endParaRPr>
          </a:p>
        </p:txBody>
      </p:sp>
      <p:pic>
        <p:nvPicPr>
          <p:cNvPr id="24" name="Picture 23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248143" y="4557346"/>
            <a:ext cx="304792" cy="257907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2913879" y="4463043"/>
            <a:ext cx="2010422" cy="313163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r" rtl="1">
              <a:spcBef>
                <a:spcPts val="0"/>
              </a:spcBef>
              <a:spcAft>
                <a:spcPts val="520"/>
              </a:spcAft>
            </a:pPr>
            <a:r>
              <a:rPr sz="1315" b="1">
                <a:solidFill>
                  <a:srgbClr val="19376D"/>
                </a:solidFill>
                <a:cs typeface="2  Mehr" panose="00000700000000000000" pitchFamily="2" charset="-78"/>
              </a:rPr>
              <a:t>آگاهی از محدودیت‌های ابزارها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95327" y="5022574"/>
            <a:ext cx="4028974" cy="556178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r" rtl="1">
              <a:lnSpc>
                <a:spcPts val="175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424242"/>
                </a:solidFill>
                <a:cs typeface="2  Mehr" panose="00000700000000000000" pitchFamily="2" charset="-78"/>
              </a:rPr>
              <a:t>پژوهشگران موظفند با محدودیت‌های ابزارهای هوش مصنوعی (مانند عدم قابلیت اطمینان در منابع و احتمال خطا) آشنا باشند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77509" y="5624507"/>
            <a:ext cx="336887" cy="55245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r" rtl="1">
              <a:spcBef>
                <a:spcPts val="0"/>
              </a:spcBef>
              <a:spcAft>
                <a:spcPts val="0"/>
              </a:spcAft>
            </a:pPr>
            <a:r>
              <a:rPr sz="2870" b="1">
                <a:solidFill>
                  <a:srgbClr val="19376D"/>
                </a:solidFill>
                <a:cs typeface="2  Mehr" panose="00000700000000000000" pitchFamily="2" charset="-78"/>
              </a:rPr>
              <a:t>۴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190625"/>
          </a:xfrm>
          <a:prstGeom prst="rect">
            <a:avLst/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>
              <a:cs typeface="2  Mehr" panose="00000700000000000000" pitchFamily="2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66733" y="355854"/>
            <a:ext cx="3323282" cy="47891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r" rtl="1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  <a:cs typeface="2  Mehr" panose="00000700000000000000" pitchFamily="2" charset="-78"/>
              </a:rPr>
              <a:t>توصیه‌ها برای ناظران/داوران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238719" y="1571625"/>
            <a:ext cx="5286242" cy="2314575"/>
          </a:xfrm>
          <a:prstGeom prst="roundRect">
            <a:avLst>
              <a:gd name="adj" fmla="val 9876"/>
            </a:avLst>
          </a:prstGeom>
          <a:solidFill>
            <a:srgbClr val="F8F9FA"/>
          </a:solidFill>
          <a:ln w="33020">
            <a:solidFill>
              <a:srgbClr val="388E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>
              <a:cs typeface="2  Mehr" panose="00000700000000000000" pitchFamily="2" charset="-78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0686782" y="1800225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388E3C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>
              <a:cs typeface="2  Mehr" panose="00000700000000000000" pitchFamily="2" charset="-78"/>
            </a:endParaRPr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820129" y="1971675"/>
            <a:ext cx="304792" cy="2286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301888" y="1999651"/>
            <a:ext cx="2193164" cy="313163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r" rtl="1">
              <a:spcBef>
                <a:spcPts val="0"/>
              </a:spcBef>
              <a:spcAft>
                <a:spcPts val="520"/>
              </a:spcAft>
            </a:pPr>
            <a:r>
              <a:rPr sz="1315" b="1" dirty="0" err="1">
                <a:solidFill>
                  <a:srgbClr val="388E3C"/>
                </a:solidFill>
                <a:cs typeface="2  Mehr" panose="00000700000000000000" pitchFamily="2" charset="-78"/>
              </a:rPr>
              <a:t>بررسی</a:t>
            </a:r>
            <a:r>
              <a:rPr sz="1315" b="1" dirty="0">
                <a:solidFill>
                  <a:srgbClr val="388E3C"/>
                </a:solidFill>
                <a:cs typeface="2  Mehr" panose="00000700000000000000" pitchFamily="2" charset="-78"/>
              </a:rPr>
              <a:t> </a:t>
            </a:r>
            <a:r>
              <a:rPr sz="1315" b="1" dirty="0" err="1">
                <a:solidFill>
                  <a:srgbClr val="388E3C"/>
                </a:solidFill>
                <a:cs typeface="2  Mehr" panose="00000700000000000000" pitchFamily="2" charset="-78"/>
              </a:rPr>
              <a:t>استفاده</a:t>
            </a:r>
            <a:r>
              <a:rPr sz="1315" b="1" dirty="0">
                <a:solidFill>
                  <a:srgbClr val="388E3C"/>
                </a:solidFill>
                <a:cs typeface="2  Mehr" panose="00000700000000000000" pitchFamily="2" charset="-78"/>
              </a:rPr>
              <a:t> </a:t>
            </a:r>
            <a:r>
              <a:rPr sz="1315" b="1" dirty="0" err="1">
                <a:solidFill>
                  <a:srgbClr val="388E3C"/>
                </a:solidFill>
                <a:cs typeface="2  Mehr" panose="00000700000000000000" pitchFamily="2" charset="-78"/>
              </a:rPr>
              <a:t>از</a:t>
            </a:r>
            <a:r>
              <a:rPr sz="1315" b="1" dirty="0">
                <a:solidFill>
                  <a:srgbClr val="388E3C"/>
                </a:solidFill>
                <a:cs typeface="2  Mehr" panose="00000700000000000000" pitchFamily="2" charset="-78"/>
              </a:rPr>
              <a:t> </a:t>
            </a:r>
            <a:r>
              <a:rPr sz="1315" b="1" dirty="0" err="1">
                <a:solidFill>
                  <a:srgbClr val="388E3C"/>
                </a:solidFill>
                <a:cs typeface="2  Mehr" panose="00000700000000000000" pitchFamily="2" charset="-78"/>
              </a:rPr>
              <a:t>هوش</a:t>
            </a:r>
            <a:r>
              <a:rPr sz="1315" b="1" dirty="0">
                <a:solidFill>
                  <a:srgbClr val="388E3C"/>
                </a:solidFill>
                <a:cs typeface="2  Mehr" panose="00000700000000000000" pitchFamily="2" charset="-78"/>
              </a:rPr>
              <a:t> </a:t>
            </a:r>
            <a:r>
              <a:rPr sz="1315" b="1" dirty="0" err="1">
                <a:solidFill>
                  <a:srgbClr val="388E3C"/>
                </a:solidFill>
                <a:cs typeface="2  Mehr" panose="00000700000000000000" pitchFamily="2" charset="-78"/>
              </a:rPr>
              <a:t>مصنوعی</a:t>
            </a:r>
            <a:endParaRPr sz="1315" b="1" dirty="0">
              <a:solidFill>
                <a:srgbClr val="388E3C"/>
              </a:solidFill>
              <a:cs typeface="2  Mehr" panose="00000700000000000000" pitchFamily="2" charset="-7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67313" y="2293661"/>
            <a:ext cx="4028974" cy="556178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r" rtl="1">
              <a:lnSpc>
                <a:spcPts val="175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424242"/>
                </a:solidFill>
                <a:cs typeface="2  Mehr" panose="00000700000000000000" pitchFamily="2" charset="-78"/>
              </a:rPr>
              <a:t>بررسی متن پروپوزال و گزارش برای استفاده از هوش مصنوعی و در صورت عدم اعلام، اظهار نظر نکنید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29214" y="3024181"/>
            <a:ext cx="266355" cy="55245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r" rtl="1">
              <a:spcBef>
                <a:spcPts val="0"/>
              </a:spcBef>
              <a:spcAft>
                <a:spcPts val="0"/>
              </a:spcAft>
            </a:pPr>
            <a:r>
              <a:rPr sz="2870" b="1">
                <a:solidFill>
                  <a:srgbClr val="388E3C"/>
                </a:solidFill>
                <a:cs typeface="2  Mehr" panose="00000700000000000000" pitchFamily="2" charset="-78"/>
              </a:rPr>
              <a:t>۱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66733" y="1571625"/>
            <a:ext cx="5286242" cy="2314575"/>
          </a:xfrm>
          <a:prstGeom prst="roundRect">
            <a:avLst>
              <a:gd name="adj" fmla="val 9876"/>
            </a:avLst>
          </a:prstGeom>
          <a:solidFill>
            <a:srgbClr val="F8F9FA"/>
          </a:solidFill>
          <a:ln w="33020">
            <a:solidFill>
              <a:srgbClr val="388E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>
              <a:cs typeface="2  Mehr" panose="00000700000000000000" pitchFamily="2" charset="-78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5114797" y="1800225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388E3C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>
              <a:cs typeface="2  Mehr" panose="00000700000000000000" pitchFamily="2" charset="-78"/>
            </a:endParaRPr>
          </a:p>
        </p:txBody>
      </p:sp>
      <p:pic>
        <p:nvPicPr>
          <p:cNvPr id="12" name="Picture 11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48143" y="1942367"/>
            <a:ext cx="304792" cy="287215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3088197" y="1981313"/>
            <a:ext cx="1803635" cy="313163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r" rtl="1">
              <a:spcBef>
                <a:spcPts val="0"/>
              </a:spcBef>
              <a:spcAft>
                <a:spcPts val="520"/>
              </a:spcAft>
            </a:pPr>
            <a:r>
              <a:rPr sz="1315" b="1" dirty="0" err="1">
                <a:solidFill>
                  <a:srgbClr val="388E3C"/>
                </a:solidFill>
                <a:cs typeface="2  Mehr" panose="00000700000000000000" pitchFamily="2" charset="-78"/>
              </a:rPr>
              <a:t>اطمینان</a:t>
            </a:r>
            <a:r>
              <a:rPr sz="1315" b="1" dirty="0">
                <a:solidFill>
                  <a:srgbClr val="388E3C"/>
                </a:solidFill>
                <a:cs typeface="2  Mehr" panose="00000700000000000000" pitchFamily="2" charset="-78"/>
              </a:rPr>
              <a:t> </a:t>
            </a:r>
            <a:r>
              <a:rPr sz="1315" b="1" dirty="0" err="1">
                <a:solidFill>
                  <a:srgbClr val="388E3C"/>
                </a:solidFill>
                <a:cs typeface="2  Mehr" panose="00000700000000000000" pitchFamily="2" charset="-78"/>
              </a:rPr>
              <a:t>از</a:t>
            </a:r>
            <a:r>
              <a:rPr sz="1315" b="1" dirty="0">
                <a:solidFill>
                  <a:srgbClr val="388E3C"/>
                </a:solidFill>
                <a:cs typeface="2  Mehr" panose="00000700000000000000" pitchFamily="2" charset="-78"/>
              </a:rPr>
              <a:t> </a:t>
            </a:r>
            <a:r>
              <a:rPr sz="1315" b="1" dirty="0" err="1">
                <a:solidFill>
                  <a:srgbClr val="388E3C"/>
                </a:solidFill>
                <a:cs typeface="2  Mehr" panose="00000700000000000000" pitchFamily="2" charset="-78"/>
              </a:rPr>
              <a:t>عدم</a:t>
            </a:r>
            <a:r>
              <a:rPr sz="1315" b="1" dirty="0">
                <a:solidFill>
                  <a:srgbClr val="388E3C"/>
                </a:solidFill>
                <a:cs typeface="2  Mehr" panose="00000700000000000000" pitchFamily="2" charset="-78"/>
              </a:rPr>
              <a:t> </a:t>
            </a:r>
            <a:r>
              <a:rPr sz="1315" b="1" dirty="0" err="1">
                <a:solidFill>
                  <a:srgbClr val="388E3C"/>
                </a:solidFill>
                <a:cs typeface="2  Mehr" panose="00000700000000000000" pitchFamily="2" charset="-78"/>
              </a:rPr>
              <a:t>نقض</a:t>
            </a:r>
            <a:r>
              <a:rPr sz="1315" b="1" dirty="0">
                <a:solidFill>
                  <a:srgbClr val="388E3C"/>
                </a:solidFill>
                <a:cs typeface="2  Mehr" panose="00000700000000000000" pitchFamily="2" charset="-78"/>
              </a:rPr>
              <a:t> </a:t>
            </a:r>
            <a:r>
              <a:rPr sz="1315" b="1" dirty="0" err="1">
                <a:solidFill>
                  <a:srgbClr val="388E3C"/>
                </a:solidFill>
                <a:cs typeface="2  Mehr" panose="00000700000000000000" pitchFamily="2" charset="-78"/>
              </a:rPr>
              <a:t>اخلاق</a:t>
            </a:r>
            <a:endParaRPr sz="1315" b="1" dirty="0">
              <a:solidFill>
                <a:srgbClr val="388E3C"/>
              </a:solidFill>
              <a:cs typeface="2  Mehr" panose="00000700000000000000" pitchFamily="2" charset="-78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95327" y="2293661"/>
            <a:ext cx="4028974" cy="556178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r" rtl="1">
              <a:lnSpc>
                <a:spcPts val="175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424242"/>
                </a:solidFill>
                <a:cs typeface="2  Mehr" panose="00000700000000000000" pitchFamily="2" charset="-78"/>
              </a:rPr>
              <a:t>اطمینان حاصل کنید که استفاده از هوش مصنوعی منجر به نقض اخلاق علمی نشده است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57228" y="3024181"/>
            <a:ext cx="316049" cy="55245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r" rtl="1">
              <a:spcBef>
                <a:spcPts val="0"/>
              </a:spcBef>
              <a:spcAft>
                <a:spcPts val="0"/>
              </a:spcAft>
            </a:pPr>
            <a:r>
              <a:rPr sz="2870" b="1">
                <a:solidFill>
                  <a:srgbClr val="388E3C"/>
                </a:solidFill>
                <a:cs typeface="2  Mehr" panose="00000700000000000000" pitchFamily="2" charset="-78"/>
              </a:rPr>
              <a:t>۲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238719" y="4171950"/>
            <a:ext cx="5286242" cy="2314575"/>
          </a:xfrm>
          <a:prstGeom prst="roundRect">
            <a:avLst>
              <a:gd name="adj" fmla="val 9876"/>
            </a:avLst>
          </a:prstGeom>
          <a:solidFill>
            <a:srgbClr val="F8F9FA"/>
          </a:solidFill>
          <a:ln w="33020">
            <a:solidFill>
              <a:srgbClr val="388E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>
              <a:cs typeface="2  Mehr" panose="00000700000000000000" pitchFamily="2" charset="-78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10686782" y="4400550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388E3C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>
              <a:cs typeface="2  Mehr" panose="00000700000000000000" pitchFamily="2" charset="-78"/>
            </a:endParaRPr>
          </a:p>
        </p:txBody>
      </p:sp>
      <p:pic>
        <p:nvPicPr>
          <p:cNvPr id="18" name="Picture 17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820129" y="4577861"/>
            <a:ext cx="304792" cy="216876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7762239" y="4481574"/>
            <a:ext cx="2638799" cy="313163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r" rtl="1">
              <a:spcBef>
                <a:spcPts val="0"/>
              </a:spcBef>
              <a:spcAft>
                <a:spcPts val="520"/>
              </a:spcAft>
            </a:pPr>
            <a:r>
              <a:rPr sz="1315" b="1" dirty="0" err="1">
                <a:solidFill>
                  <a:srgbClr val="388E3C"/>
                </a:solidFill>
                <a:cs typeface="2  Mehr" panose="00000700000000000000" pitchFamily="2" charset="-78"/>
              </a:rPr>
              <a:t>درخواست</a:t>
            </a:r>
            <a:r>
              <a:rPr sz="1315" b="1" dirty="0">
                <a:solidFill>
                  <a:srgbClr val="388E3C"/>
                </a:solidFill>
                <a:cs typeface="2  Mehr" panose="00000700000000000000" pitchFamily="2" charset="-78"/>
              </a:rPr>
              <a:t> </a:t>
            </a:r>
            <a:r>
              <a:rPr sz="1315" b="1" dirty="0" err="1">
                <a:solidFill>
                  <a:srgbClr val="388E3C"/>
                </a:solidFill>
                <a:cs typeface="2  Mehr" panose="00000700000000000000" pitchFamily="2" charset="-78"/>
              </a:rPr>
              <a:t>منابع</a:t>
            </a:r>
            <a:r>
              <a:rPr sz="1315" b="1" dirty="0">
                <a:solidFill>
                  <a:srgbClr val="388E3C"/>
                </a:solidFill>
                <a:cs typeface="2  Mehr" panose="00000700000000000000" pitchFamily="2" charset="-78"/>
              </a:rPr>
              <a:t> </a:t>
            </a:r>
            <a:r>
              <a:rPr sz="1315" b="1" dirty="0" err="1">
                <a:solidFill>
                  <a:srgbClr val="388E3C"/>
                </a:solidFill>
                <a:cs typeface="2  Mehr" panose="00000700000000000000" pitchFamily="2" charset="-78"/>
              </a:rPr>
              <a:t>برای</a:t>
            </a:r>
            <a:r>
              <a:rPr sz="1315" b="1" dirty="0">
                <a:solidFill>
                  <a:srgbClr val="388E3C"/>
                </a:solidFill>
                <a:cs typeface="2  Mehr" panose="00000700000000000000" pitchFamily="2" charset="-78"/>
              </a:rPr>
              <a:t> </a:t>
            </a:r>
            <a:r>
              <a:rPr sz="1315" b="1" dirty="0" err="1">
                <a:solidFill>
                  <a:srgbClr val="388E3C"/>
                </a:solidFill>
                <a:cs typeface="2  Mehr" panose="00000700000000000000" pitchFamily="2" charset="-78"/>
              </a:rPr>
              <a:t>محتوای</a:t>
            </a:r>
            <a:r>
              <a:rPr sz="1315" b="1" dirty="0">
                <a:solidFill>
                  <a:srgbClr val="388E3C"/>
                </a:solidFill>
                <a:cs typeface="2  Mehr" panose="00000700000000000000" pitchFamily="2" charset="-78"/>
              </a:rPr>
              <a:t> </a:t>
            </a:r>
            <a:r>
              <a:rPr sz="1315" b="1" dirty="0" err="1">
                <a:solidFill>
                  <a:srgbClr val="388E3C"/>
                </a:solidFill>
                <a:cs typeface="2  Mehr" panose="00000700000000000000" pitchFamily="2" charset="-78"/>
              </a:rPr>
              <a:t>تولید</a:t>
            </a:r>
            <a:r>
              <a:rPr sz="1315" b="1" dirty="0">
                <a:solidFill>
                  <a:srgbClr val="388E3C"/>
                </a:solidFill>
                <a:cs typeface="2  Mehr" panose="00000700000000000000" pitchFamily="2" charset="-78"/>
              </a:rPr>
              <a:t> </a:t>
            </a:r>
            <a:r>
              <a:rPr sz="1315" b="1" dirty="0" err="1">
                <a:solidFill>
                  <a:srgbClr val="388E3C"/>
                </a:solidFill>
                <a:cs typeface="2  Mehr" panose="00000700000000000000" pitchFamily="2" charset="-78"/>
              </a:rPr>
              <a:t>شده</a:t>
            </a:r>
            <a:endParaRPr sz="1315" b="1" dirty="0">
              <a:solidFill>
                <a:srgbClr val="388E3C"/>
              </a:solidFill>
              <a:cs typeface="2  Mehr" panose="00000700000000000000" pitchFamily="2" charset="-78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467313" y="4893986"/>
            <a:ext cx="4028974" cy="556178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r" rtl="1">
              <a:lnSpc>
                <a:spcPts val="1755"/>
              </a:lnSpc>
              <a:spcBef>
                <a:spcPts val="0"/>
              </a:spcBef>
              <a:spcAft>
                <a:spcPts val="0"/>
              </a:spcAft>
            </a:pPr>
            <a:r>
              <a:rPr sz="1076" b="0" dirty="0" err="1">
                <a:solidFill>
                  <a:srgbClr val="424242"/>
                </a:solidFill>
                <a:cs typeface="2  Mehr" panose="00000700000000000000" pitchFamily="2" charset="-78"/>
              </a:rPr>
              <a:t>در</a:t>
            </a:r>
            <a:r>
              <a:rPr sz="1076" b="0" dirty="0">
                <a:solidFill>
                  <a:srgbClr val="424242"/>
                </a:solidFill>
                <a:cs typeface="2  Mehr" panose="00000700000000000000" pitchFamily="2" charset="-78"/>
              </a:rPr>
              <a:t> </a:t>
            </a:r>
            <a:r>
              <a:rPr sz="1076" b="0" dirty="0" err="1">
                <a:solidFill>
                  <a:srgbClr val="424242"/>
                </a:solidFill>
                <a:cs typeface="2  Mehr" panose="00000700000000000000" pitchFamily="2" charset="-78"/>
              </a:rPr>
              <a:t>صورت</a:t>
            </a:r>
            <a:r>
              <a:rPr sz="1076" b="0" dirty="0">
                <a:solidFill>
                  <a:srgbClr val="424242"/>
                </a:solidFill>
                <a:cs typeface="2  Mehr" panose="00000700000000000000" pitchFamily="2" charset="-78"/>
              </a:rPr>
              <a:t> </a:t>
            </a:r>
            <a:r>
              <a:rPr sz="1076" b="0" dirty="0" err="1">
                <a:solidFill>
                  <a:srgbClr val="424242"/>
                </a:solidFill>
                <a:cs typeface="2  Mehr" panose="00000700000000000000" pitchFamily="2" charset="-78"/>
              </a:rPr>
              <a:t>تردید</a:t>
            </a:r>
            <a:r>
              <a:rPr sz="1076" b="0" dirty="0">
                <a:solidFill>
                  <a:srgbClr val="424242"/>
                </a:solidFill>
                <a:cs typeface="2  Mehr" panose="00000700000000000000" pitchFamily="2" charset="-78"/>
              </a:rPr>
              <a:t> </a:t>
            </a:r>
            <a:r>
              <a:rPr sz="1076" b="0" dirty="0" err="1">
                <a:solidFill>
                  <a:srgbClr val="424242"/>
                </a:solidFill>
                <a:cs typeface="2  Mehr" panose="00000700000000000000" pitchFamily="2" charset="-78"/>
              </a:rPr>
              <a:t>در</a:t>
            </a:r>
            <a:r>
              <a:rPr sz="1076" b="0" dirty="0">
                <a:solidFill>
                  <a:srgbClr val="424242"/>
                </a:solidFill>
                <a:cs typeface="2  Mehr" panose="00000700000000000000" pitchFamily="2" charset="-78"/>
              </a:rPr>
              <a:t> </a:t>
            </a:r>
            <a:r>
              <a:rPr sz="1076" b="0" dirty="0" err="1">
                <a:solidFill>
                  <a:srgbClr val="424242"/>
                </a:solidFill>
                <a:cs typeface="2  Mehr" panose="00000700000000000000" pitchFamily="2" charset="-78"/>
              </a:rPr>
              <a:t>معتبر</a:t>
            </a:r>
            <a:r>
              <a:rPr sz="1076" b="0" dirty="0">
                <a:solidFill>
                  <a:srgbClr val="424242"/>
                </a:solidFill>
                <a:cs typeface="2  Mehr" panose="00000700000000000000" pitchFamily="2" charset="-78"/>
              </a:rPr>
              <a:t> </a:t>
            </a:r>
            <a:r>
              <a:rPr sz="1076" b="0" dirty="0" err="1">
                <a:solidFill>
                  <a:srgbClr val="424242"/>
                </a:solidFill>
                <a:cs typeface="2  Mehr" panose="00000700000000000000" pitchFamily="2" charset="-78"/>
              </a:rPr>
              <a:t>بودن</a:t>
            </a:r>
            <a:r>
              <a:rPr sz="1076" b="0" dirty="0">
                <a:solidFill>
                  <a:srgbClr val="424242"/>
                </a:solidFill>
                <a:cs typeface="2  Mehr" panose="00000700000000000000" pitchFamily="2" charset="-78"/>
              </a:rPr>
              <a:t> </a:t>
            </a:r>
            <a:r>
              <a:rPr sz="1076" b="0" dirty="0" err="1">
                <a:solidFill>
                  <a:srgbClr val="424242"/>
                </a:solidFill>
                <a:cs typeface="2  Mehr" panose="00000700000000000000" pitchFamily="2" charset="-78"/>
              </a:rPr>
              <a:t>محتوای</a:t>
            </a:r>
            <a:r>
              <a:rPr sz="1076" b="0" dirty="0">
                <a:solidFill>
                  <a:srgbClr val="424242"/>
                </a:solidFill>
                <a:cs typeface="2  Mehr" panose="00000700000000000000" pitchFamily="2" charset="-78"/>
              </a:rPr>
              <a:t> </a:t>
            </a:r>
            <a:r>
              <a:rPr sz="1076" b="0" dirty="0" err="1">
                <a:solidFill>
                  <a:srgbClr val="424242"/>
                </a:solidFill>
                <a:cs typeface="2  Mehr" panose="00000700000000000000" pitchFamily="2" charset="-78"/>
              </a:rPr>
              <a:t>تولید</a:t>
            </a:r>
            <a:r>
              <a:rPr sz="1076" b="0" dirty="0">
                <a:solidFill>
                  <a:srgbClr val="424242"/>
                </a:solidFill>
                <a:cs typeface="2  Mehr" panose="00000700000000000000" pitchFamily="2" charset="-78"/>
              </a:rPr>
              <a:t> </a:t>
            </a:r>
            <a:r>
              <a:rPr sz="1076" b="0" dirty="0" err="1">
                <a:solidFill>
                  <a:srgbClr val="424242"/>
                </a:solidFill>
                <a:cs typeface="2  Mehr" panose="00000700000000000000" pitchFamily="2" charset="-78"/>
              </a:rPr>
              <a:t>شده</a:t>
            </a:r>
            <a:r>
              <a:rPr sz="1076" b="0" dirty="0">
                <a:solidFill>
                  <a:srgbClr val="424242"/>
                </a:solidFill>
                <a:cs typeface="2  Mehr" panose="00000700000000000000" pitchFamily="2" charset="-78"/>
              </a:rPr>
              <a:t> </a:t>
            </a:r>
            <a:r>
              <a:rPr sz="1076" b="0" dirty="0" err="1">
                <a:solidFill>
                  <a:srgbClr val="424242"/>
                </a:solidFill>
                <a:cs typeface="2  Mehr" panose="00000700000000000000" pitchFamily="2" charset="-78"/>
              </a:rPr>
              <a:t>توسط</a:t>
            </a:r>
            <a:r>
              <a:rPr sz="1076" b="0" dirty="0">
                <a:solidFill>
                  <a:srgbClr val="424242"/>
                </a:solidFill>
                <a:cs typeface="2  Mehr" panose="00000700000000000000" pitchFamily="2" charset="-78"/>
              </a:rPr>
              <a:t> </a:t>
            </a:r>
            <a:r>
              <a:rPr sz="1076" b="0" dirty="0" err="1">
                <a:solidFill>
                  <a:srgbClr val="424242"/>
                </a:solidFill>
                <a:cs typeface="2  Mehr" panose="00000700000000000000" pitchFamily="2" charset="-78"/>
              </a:rPr>
              <a:t>هوش</a:t>
            </a:r>
            <a:r>
              <a:rPr sz="1076" b="0" dirty="0">
                <a:solidFill>
                  <a:srgbClr val="424242"/>
                </a:solidFill>
                <a:cs typeface="2  Mehr" panose="00000700000000000000" pitchFamily="2" charset="-78"/>
              </a:rPr>
              <a:t> </a:t>
            </a:r>
            <a:r>
              <a:rPr sz="1076" b="0" dirty="0" err="1">
                <a:solidFill>
                  <a:srgbClr val="424242"/>
                </a:solidFill>
                <a:cs typeface="2  Mehr" panose="00000700000000000000" pitchFamily="2" charset="-78"/>
              </a:rPr>
              <a:t>مصنوعی</a:t>
            </a:r>
            <a:r>
              <a:rPr sz="1076" b="0" dirty="0">
                <a:solidFill>
                  <a:srgbClr val="424242"/>
                </a:solidFill>
                <a:cs typeface="2  Mehr" panose="00000700000000000000" pitchFamily="2" charset="-78"/>
              </a:rPr>
              <a:t>، </a:t>
            </a:r>
            <a:r>
              <a:rPr sz="1076" b="0" dirty="0" err="1">
                <a:solidFill>
                  <a:srgbClr val="424242"/>
                </a:solidFill>
                <a:cs typeface="2  Mehr" panose="00000700000000000000" pitchFamily="2" charset="-78"/>
              </a:rPr>
              <a:t>درخواست</a:t>
            </a:r>
            <a:r>
              <a:rPr sz="1076" b="0" dirty="0">
                <a:solidFill>
                  <a:srgbClr val="424242"/>
                </a:solidFill>
                <a:cs typeface="2  Mehr" panose="00000700000000000000" pitchFamily="2" charset="-78"/>
              </a:rPr>
              <a:t> </a:t>
            </a:r>
            <a:r>
              <a:rPr sz="1076" b="0" dirty="0" err="1">
                <a:solidFill>
                  <a:srgbClr val="424242"/>
                </a:solidFill>
                <a:cs typeface="2  Mehr" panose="00000700000000000000" pitchFamily="2" charset="-78"/>
              </a:rPr>
              <a:t>منبع</a:t>
            </a:r>
            <a:r>
              <a:rPr sz="1076" b="0" dirty="0">
                <a:solidFill>
                  <a:srgbClr val="424242"/>
                </a:solidFill>
                <a:cs typeface="2  Mehr" panose="00000700000000000000" pitchFamily="2" charset="-78"/>
              </a:rPr>
              <a:t> </a:t>
            </a:r>
            <a:r>
              <a:rPr sz="1076" b="0" dirty="0" err="1">
                <a:solidFill>
                  <a:srgbClr val="424242"/>
                </a:solidFill>
                <a:cs typeface="2  Mehr" panose="00000700000000000000" pitchFamily="2" charset="-78"/>
              </a:rPr>
              <a:t>بازنگری</a:t>
            </a:r>
            <a:r>
              <a:rPr sz="1076" b="0" dirty="0">
                <a:solidFill>
                  <a:srgbClr val="424242"/>
                </a:solidFill>
                <a:cs typeface="2  Mehr" panose="00000700000000000000" pitchFamily="2" charset="-78"/>
              </a:rPr>
              <a:t> </a:t>
            </a:r>
            <a:r>
              <a:rPr sz="1076" b="0" dirty="0" err="1">
                <a:solidFill>
                  <a:srgbClr val="424242"/>
                </a:solidFill>
                <a:cs typeface="2  Mehr" panose="00000700000000000000" pitchFamily="2" charset="-78"/>
              </a:rPr>
              <a:t>اضافه</a:t>
            </a:r>
            <a:r>
              <a:rPr sz="1076" b="0" dirty="0">
                <a:solidFill>
                  <a:srgbClr val="424242"/>
                </a:solidFill>
                <a:cs typeface="2  Mehr" panose="00000700000000000000" pitchFamily="2" charset="-78"/>
              </a:rPr>
              <a:t> </a:t>
            </a:r>
            <a:r>
              <a:rPr sz="1076" b="0" dirty="0" err="1">
                <a:solidFill>
                  <a:srgbClr val="424242"/>
                </a:solidFill>
                <a:cs typeface="2  Mehr" panose="00000700000000000000" pitchFamily="2" charset="-78"/>
              </a:rPr>
              <a:t>کنید</a:t>
            </a:r>
            <a:endParaRPr sz="1076" b="0" dirty="0">
              <a:solidFill>
                <a:srgbClr val="424242"/>
              </a:solidFill>
              <a:cs typeface="2  Mehr" panose="00000700000000000000" pitchFamily="2" charset="-78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429214" y="5624507"/>
            <a:ext cx="384977" cy="55245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r" rtl="1">
              <a:spcBef>
                <a:spcPts val="0"/>
              </a:spcBef>
              <a:spcAft>
                <a:spcPts val="0"/>
              </a:spcAft>
            </a:pPr>
            <a:r>
              <a:rPr sz="2870" b="1">
                <a:solidFill>
                  <a:srgbClr val="388E3C"/>
                </a:solidFill>
                <a:cs typeface="2  Mehr" panose="00000700000000000000" pitchFamily="2" charset="-78"/>
              </a:rPr>
              <a:t>۳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66733" y="4171950"/>
            <a:ext cx="5286242" cy="2314575"/>
          </a:xfrm>
          <a:prstGeom prst="roundRect">
            <a:avLst>
              <a:gd name="adj" fmla="val 9876"/>
            </a:avLst>
          </a:prstGeom>
          <a:solidFill>
            <a:srgbClr val="F8F9FA"/>
          </a:solidFill>
          <a:ln w="33020">
            <a:solidFill>
              <a:srgbClr val="388E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>
              <a:cs typeface="2  Mehr" panose="00000700000000000000" pitchFamily="2" charset="-78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5114797" y="4400550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388E3C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>
              <a:cs typeface="2  Mehr" panose="00000700000000000000" pitchFamily="2" charset="-78"/>
            </a:endParaRPr>
          </a:p>
        </p:txBody>
      </p:sp>
      <p:pic>
        <p:nvPicPr>
          <p:cNvPr id="24" name="Picture 23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248143" y="4563207"/>
            <a:ext cx="304792" cy="246184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3861253" y="4529717"/>
            <a:ext cx="1063048" cy="313163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r" rtl="1">
              <a:spcBef>
                <a:spcPts val="0"/>
              </a:spcBef>
              <a:spcAft>
                <a:spcPts val="520"/>
              </a:spcAft>
            </a:pPr>
            <a:r>
              <a:rPr sz="1315" b="1" dirty="0" err="1">
                <a:solidFill>
                  <a:srgbClr val="388E3C"/>
                </a:solidFill>
                <a:cs typeface="2  Mehr" panose="00000700000000000000" pitchFamily="2" charset="-78"/>
              </a:rPr>
              <a:t>پرهیز</a:t>
            </a:r>
            <a:r>
              <a:rPr sz="1315" b="1" dirty="0">
                <a:solidFill>
                  <a:srgbClr val="388E3C"/>
                </a:solidFill>
                <a:cs typeface="2  Mehr" panose="00000700000000000000" pitchFamily="2" charset="-78"/>
              </a:rPr>
              <a:t> </a:t>
            </a:r>
            <a:r>
              <a:rPr sz="1315" b="1" dirty="0" err="1">
                <a:solidFill>
                  <a:srgbClr val="388E3C"/>
                </a:solidFill>
                <a:cs typeface="2  Mehr" panose="00000700000000000000" pitchFamily="2" charset="-78"/>
              </a:rPr>
              <a:t>از</a:t>
            </a:r>
            <a:r>
              <a:rPr sz="1315" b="1" dirty="0">
                <a:solidFill>
                  <a:srgbClr val="388E3C"/>
                </a:solidFill>
                <a:cs typeface="2  Mehr" panose="00000700000000000000" pitchFamily="2" charset="-78"/>
              </a:rPr>
              <a:t> </a:t>
            </a:r>
            <a:r>
              <a:rPr sz="1315" b="1" dirty="0" err="1">
                <a:solidFill>
                  <a:srgbClr val="388E3C"/>
                </a:solidFill>
                <a:cs typeface="2  Mehr" panose="00000700000000000000" pitchFamily="2" charset="-78"/>
              </a:rPr>
              <a:t>تعصب</a:t>
            </a:r>
            <a:endParaRPr sz="1315" b="1" dirty="0">
              <a:solidFill>
                <a:srgbClr val="388E3C"/>
              </a:solidFill>
              <a:cs typeface="2  Mehr" panose="00000700000000000000" pitchFamily="2" charset="-78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95327" y="4893986"/>
            <a:ext cx="4028974" cy="556178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r" rtl="1">
              <a:lnSpc>
                <a:spcPts val="175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424242"/>
                </a:solidFill>
                <a:cs typeface="2  Mehr" panose="00000700000000000000" pitchFamily="2" charset="-78"/>
              </a:rPr>
              <a:t>از اعمال تعصب نسبت به استفاده از هوش مصنوعی خودداری کنید، به شرطی که استفاده صحیح و متعهدانه باشد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57228" y="5624507"/>
            <a:ext cx="336887" cy="55245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r" rtl="1">
              <a:spcBef>
                <a:spcPts val="0"/>
              </a:spcBef>
              <a:spcAft>
                <a:spcPts val="0"/>
              </a:spcAft>
            </a:pPr>
            <a:r>
              <a:rPr sz="2870" b="1">
                <a:solidFill>
                  <a:srgbClr val="388E3C"/>
                </a:solidFill>
                <a:cs typeface="2  Mehr" panose="00000700000000000000" pitchFamily="2" charset="-78"/>
              </a:rPr>
              <a:t>۴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190625"/>
          </a:xfrm>
          <a:prstGeom prst="rect">
            <a:avLst/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>
              <a:cs typeface="2  Mehr" panose="00000700000000000000" pitchFamily="2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569822" y="355854"/>
            <a:ext cx="4955139" cy="47891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r" rtl="1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  <a:cs typeface="2  Mehr" panose="00000700000000000000" pitchFamily="2" charset="-78"/>
              </a:rPr>
              <a:t>نحوه ارجاع و ذکر استفاده از هوش مصنوعی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238719" y="1571625"/>
            <a:ext cx="5286242" cy="2476499"/>
          </a:xfrm>
          <a:prstGeom prst="roundRect">
            <a:avLst>
              <a:gd name="adj" fmla="val 9230"/>
            </a:avLst>
          </a:prstGeom>
          <a:solidFill>
            <a:srgbClr val="F8F9FA"/>
          </a:solidFill>
          <a:ln w="33020">
            <a:solidFill>
              <a:srgbClr val="7B1FA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>
              <a:cs typeface="2  Mehr" panose="00000700000000000000" pitchFamily="2" charset="-78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0686782" y="1800225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7B1FA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>
              <a:cs typeface="2  Mehr" panose="00000700000000000000" pitchFamily="2" charset="-78"/>
            </a:endParaRPr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820129" y="1957021"/>
            <a:ext cx="304792" cy="25790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9170347" y="1862718"/>
            <a:ext cx="1325940" cy="313163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r" rtl="1">
              <a:spcBef>
                <a:spcPts val="0"/>
              </a:spcBef>
              <a:spcAft>
                <a:spcPts val="520"/>
              </a:spcAft>
            </a:pPr>
            <a:r>
              <a:rPr sz="1315" b="1">
                <a:solidFill>
                  <a:srgbClr val="7B1FA2"/>
                </a:solidFill>
                <a:cs typeface="2  Mehr" panose="00000700000000000000" pitchFamily="2" charset="-78"/>
              </a:rPr>
              <a:t>بخش روش‌شناسی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67313" y="2293661"/>
            <a:ext cx="4028974" cy="556178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r" rtl="1">
              <a:lnSpc>
                <a:spcPts val="175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424242"/>
                </a:solidFill>
                <a:cs typeface="2  Mehr" panose="00000700000000000000" pitchFamily="2" charset="-78"/>
              </a:rPr>
              <a:t>در بخش روش‌شناسی، نحوه استفاده از ابزارهای هوش مصنوعی را به تفصیل شرح دهید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67313" y="2943225"/>
            <a:ext cx="4028974" cy="876299"/>
          </a:xfrm>
          <a:prstGeom prst="roundRect">
            <a:avLst>
              <a:gd name="adj" fmla="val 17391"/>
            </a:avLst>
          </a:prstGeom>
          <a:solidFill>
            <a:srgbClr val="7B1FA2">
              <a:alpha val="5000"/>
            </a:srgbClr>
          </a:solidFill>
          <a:ln w="24765">
            <a:solidFill>
              <a:srgbClr val="7B1FA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>
              <a:cs typeface="2  Mehr" panose="00000700000000000000" pitchFamily="2" charset="-7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67313" y="3178883"/>
            <a:ext cx="4028974" cy="404983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r" rtl="1">
              <a:spcBef>
                <a:spcPts val="780"/>
              </a:spcBef>
              <a:spcAft>
                <a:spcPts val="0"/>
              </a:spcAft>
            </a:pPr>
            <a:r>
              <a:rPr sz="956" b="0">
                <a:solidFill>
                  <a:srgbClr val="333333"/>
                </a:solidFill>
                <a:cs typeface="2  Mehr" panose="00000700000000000000" pitchFamily="2" charset="-78"/>
              </a:rPr>
              <a:t>«در این پژوهش از ابزار هوش مصنوعی ChatGPT نسخه 4 برای بهبود ساختار منطقی و زبانی متن استفاده شده است»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66733" y="1571625"/>
            <a:ext cx="5286242" cy="2476499"/>
          </a:xfrm>
          <a:prstGeom prst="roundRect">
            <a:avLst>
              <a:gd name="adj" fmla="val 9230"/>
            </a:avLst>
          </a:prstGeom>
          <a:solidFill>
            <a:srgbClr val="F8F9FA"/>
          </a:solidFill>
          <a:ln w="33020">
            <a:solidFill>
              <a:srgbClr val="7B1FA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>
              <a:cs typeface="2  Mehr" panose="00000700000000000000" pitchFamily="2" charset="-78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5114797" y="1800225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7B1FA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>
              <a:cs typeface="2  Mehr" panose="00000700000000000000" pitchFamily="2" charset="-78"/>
            </a:endParaRPr>
          </a:p>
        </p:txBody>
      </p:sp>
      <p:pic>
        <p:nvPicPr>
          <p:cNvPr id="13" name="Picture 12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48143" y="2012705"/>
            <a:ext cx="304792" cy="146538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3599964" y="1862718"/>
            <a:ext cx="1324337" cy="313163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r" rtl="1">
              <a:spcBef>
                <a:spcPts val="0"/>
              </a:spcBef>
              <a:spcAft>
                <a:spcPts val="520"/>
              </a:spcAft>
            </a:pPr>
            <a:r>
              <a:rPr sz="1315" b="1">
                <a:solidFill>
                  <a:srgbClr val="7B1FA2"/>
                </a:solidFill>
                <a:cs typeface="2  Mehr" panose="00000700000000000000" pitchFamily="2" charset="-78"/>
              </a:rPr>
              <a:t>ارجاع در متن اصلی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95327" y="2293662"/>
            <a:ext cx="4028974" cy="556178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r" rtl="1">
              <a:lnSpc>
                <a:spcPts val="175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424242"/>
                </a:solidFill>
                <a:cs typeface="2  Mehr" panose="00000700000000000000" pitchFamily="2" charset="-78"/>
              </a:rPr>
              <a:t>در صورت استفاده از هوش مصنوعی به عنوان ابزار کمکی، به صورت مشخص در متن ارجاع دهید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95327" y="2943225"/>
            <a:ext cx="4028974" cy="876299"/>
          </a:xfrm>
          <a:prstGeom prst="roundRect">
            <a:avLst>
              <a:gd name="adj" fmla="val 17391"/>
            </a:avLst>
          </a:prstGeom>
          <a:solidFill>
            <a:srgbClr val="7B1FA2">
              <a:alpha val="5000"/>
            </a:srgbClr>
          </a:solidFill>
          <a:ln w="24765">
            <a:solidFill>
              <a:srgbClr val="7B1FA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>
              <a:cs typeface="2  Mehr" panose="00000700000000000000" pitchFamily="2" charset="-78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95327" y="3178883"/>
            <a:ext cx="4028974" cy="404983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r" rtl="1">
              <a:spcBef>
                <a:spcPts val="780"/>
              </a:spcBef>
              <a:spcAft>
                <a:spcPts val="0"/>
              </a:spcAft>
            </a:pPr>
            <a:r>
              <a:rPr sz="956" b="0">
                <a:solidFill>
                  <a:srgbClr val="333333"/>
                </a:solidFill>
                <a:cs typeface="2  Mehr" panose="00000700000000000000" pitchFamily="2" charset="-78"/>
              </a:rPr>
              <a:t>«مقدمه با کمک ابزار [ChatGPT] در تاریخ 10 خرداد 1403 تهیه شده و سپس توسط پژوهشگر بازنگری و تکمیل گردیده است»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238719" y="4333875"/>
            <a:ext cx="5286242" cy="2800350"/>
          </a:xfrm>
          <a:prstGeom prst="roundRect">
            <a:avLst>
              <a:gd name="adj" fmla="val 8163"/>
            </a:avLst>
          </a:prstGeom>
          <a:solidFill>
            <a:srgbClr val="F8F9FA"/>
          </a:solidFill>
          <a:ln w="33020">
            <a:solidFill>
              <a:srgbClr val="7B1FA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>
              <a:cs typeface="2  Mehr" panose="00000700000000000000" pitchFamily="2" charset="-78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10686782" y="4562475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7B1FA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>
              <a:cs typeface="2  Mehr" panose="00000700000000000000" pitchFamily="2" charset="-78"/>
            </a:endParaRPr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820129" y="4730994"/>
            <a:ext cx="304792" cy="234461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8936308" y="4624968"/>
            <a:ext cx="1559979" cy="313163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r" rtl="1">
              <a:spcBef>
                <a:spcPts val="0"/>
              </a:spcBef>
              <a:spcAft>
                <a:spcPts val="520"/>
              </a:spcAft>
            </a:pPr>
            <a:r>
              <a:rPr sz="1315" b="1">
                <a:solidFill>
                  <a:srgbClr val="7B1FA2"/>
                </a:solidFill>
                <a:cs typeface="2  Mehr" panose="00000700000000000000" pitchFamily="2" charset="-78"/>
              </a:rPr>
              <a:t>ارجاع تصاویر و نمودارها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67313" y="5055912"/>
            <a:ext cx="4028974" cy="556178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r" rtl="1">
              <a:lnSpc>
                <a:spcPts val="175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424242"/>
                </a:solidFill>
                <a:cs typeface="2  Mehr" panose="00000700000000000000" pitchFamily="2" charset="-78"/>
              </a:rPr>
              <a:t>در عنوان تصاویر و نمودارهای تولید شده توسط هوش مصنوعی، به صورت مشخص ذکر کنید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467313" y="5705475"/>
            <a:ext cx="4028974" cy="552450"/>
          </a:xfrm>
          <a:prstGeom prst="roundRect">
            <a:avLst>
              <a:gd name="adj" fmla="val 27586"/>
            </a:avLst>
          </a:prstGeom>
          <a:solidFill>
            <a:srgbClr val="7B1FA2">
              <a:alpha val="5000"/>
            </a:srgbClr>
          </a:solidFill>
          <a:ln w="24765">
            <a:solidFill>
              <a:srgbClr val="7B1FA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>
              <a:cs typeface="2  Mehr" panose="00000700000000000000" pitchFamily="2" charset="-78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565741" y="5852754"/>
            <a:ext cx="2930546" cy="257891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r" rtl="1">
              <a:spcBef>
                <a:spcPts val="780"/>
              </a:spcBef>
              <a:spcAft>
                <a:spcPts val="0"/>
              </a:spcAft>
            </a:pPr>
            <a:r>
              <a:rPr sz="956" b="0">
                <a:solidFill>
                  <a:srgbClr val="333333"/>
                </a:solidFill>
                <a:cs typeface="2  Mehr" panose="00000700000000000000" pitchFamily="2" charset="-78"/>
              </a:rPr>
              <a:t>«شکل ۱: نمودار تولید شده با استفاده از ابزار Midjourney v5»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66733" y="4333875"/>
            <a:ext cx="5286242" cy="2800350"/>
          </a:xfrm>
          <a:prstGeom prst="roundRect">
            <a:avLst>
              <a:gd name="adj" fmla="val 8163"/>
            </a:avLst>
          </a:prstGeom>
          <a:solidFill>
            <a:srgbClr val="F8F9FA"/>
          </a:solidFill>
          <a:ln w="33020">
            <a:solidFill>
              <a:srgbClr val="7B1FA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>
              <a:cs typeface="2  Mehr" panose="00000700000000000000" pitchFamily="2" charset="-78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5114797" y="4562475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7B1FA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>
              <a:cs typeface="2  Mehr" panose="00000700000000000000" pitchFamily="2" charset="-78"/>
            </a:endParaRPr>
          </a:p>
        </p:txBody>
      </p:sp>
      <p:pic>
        <p:nvPicPr>
          <p:cNvPr id="27" name="Picture 26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248143" y="4735390"/>
            <a:ext cx="304792" cy="225669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3962243" y="4624968"/>
            <a:ext cx="962058" cy="313163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r" rtl="1">
              <a:spcBef>
                <a:spcPts val="0"/>
              </a:spcBef>
              <a:spcAft>
                <a:spcPts val="520"/>
              </a:spcAft>
            </a:pPr>
            <a:r>
              <a:rPr sz="1315" b="1">
                <a:solidFill>
                  <a:srgbClr val="7B1FA2"/>
                </a:solidFill>
                <a:cs typeface="2  Mehr" panose="00000700000000000000" pitchFamily="2" charset="-78"/>
              </a:rPr>
              <a:t>فهرست منابع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95327" y="5055912"/>
            <a:ext cx="4028974" cy="556178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r" rtl="1">
              <a:lnSpc>
                <a:spcPts val="175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424242"/>
                </a:solidFill>
                <a:cs typeface="2  Mehr" panose="00000700000000000000" pitchFamily="2" charset="-78"/>
              </a:rPr>
              <a:t>در صورت لزوم، بخشی با عنوان «ابزارهای مورد استفاده از هوش مصنوعی» به فهرست منابع اضافه کنید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895327" y="5705475"/>
            <a:ext cx="4028974" cy="1200150"/>
          </a:xfrm>
          <a:prstGeom prst="roundRect">
            <a:avLst>
              <a:gd name="adj" fmla="val 12698"/>
            </a:avLst>
          </a:prstGeom>
          <a:solidFill>
            <a:srgbClr val="7B1FA2">
              <a:alpha val="5000"/>
            </a:srgbClr>
          </a:solidFill>
          <a:ln w="24765">
            <a:solidFill>
              <a:srgbClr val="7B1FA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>
              <a:cs typeface="2  Mehr" panose="00000700000000000000" pitchFamily="2" charset="-78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895327" y="6040349"/>
            <a:ext cx="4028974" cy="530402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r" rtl="1">
              <a:spcBef>
                <a:spcPts val="780"/>
              </a:spcBef>
              <a:spcAft>
                <a:spcPts val="0"/>
              </a:spcAft>
            </a:pPr>
            <a:r>
              <a:rPr sz="956" b="0">
                <a:solidFill>
                  <a:srgbClr val="333333"/>
                </a:solidFill>
                <a:cs typeface="2  Mehr" panose="00000700000000000000" pitchFamily="2" charset="-78"/>
              </a:rPr>
              <a:t> • OpenAI. (2023). ChatGPT [Version 4]. https://chat.openai.com</a:t>
            </a:r>
            <a:r>
              <a:rPr sz="1104">
                <a:cs typeface="2  Mehr" panose="00000700000000000000" pitchFamily="2" charset="-78"/>
              </a:rPr>
              <a:t>
</a:t>
            </a:r>
            <a:r>
              <a:rPr sz="956" b="0">
                <a:solidFill>
                  <a:srgbClr val="333333"/>
                </a:solidFill>
                <a:cs typeface="2  Mehr" panose="00000700000000000000" pitchFamily="2" charset="-78"/>
              </a:rPr>
              <a:t> • Dev, S., et al. (2023). Midjourney v5.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190625"/>
          </a:xfrm>
          <a:prstGeom prst="rect">
            <a:avLst/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>
              <a:cs typeface="2  Mehr" panose="00000700000000000000" pitchFamily="2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052477" y="401800"/>
            <a:ext cx="1377237" cy="47891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r" rtl="1">
              <a:spcBef>
                <a:spcPts val="0"/>
              </a:spcBef>
              <a:spcAft>
                <a:spcPts val="0"/>
              </a:spcAft>
            </a:pPr>
            <a:r>
              <a:rPr sz="2392" b="1" dirty="0" err="1">
                <a:solidFill>
                  <a:srgbClr val="FFFFFF"/>
                </a:solidFill>
                <a:cs typeface="2  Mehr" panose="00000700000000000000" pitchFamily="2" charset="-78"/>
              </a:rPr>
              <a:t>نتیجه‌گیری</a:t>
            </a:r>
            <a:endParaRPr sz="2392" b="1" dirty="0">
              <a:solidFill>
                <a:srgbClr val="FFFFFF"/>
              </a:solidFill>
              <a:cs typeface="2  Mehr" panose="00000700000000000000" pitchFamily="2" charset="-78"/>
            </a:endParaRP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1258268" y="1615315"/>
            <a:ext cx="266693" cy="21741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238619" y="1682776"/>
            <a:ext cx="5876778" cy="349198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r" rtl="1">
              <a:lnSpc>
                <a:spcPts val="195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000000"/>
                </a:solidFill>
                <a:cs typeface="2  Mehr" panose="00000700000000000000" pitchFamily="2" charset="-78"/>
              </a:rPr>
              <a:t> استفاده از هوش مصنوعی در پژوهش نیازمند </a:t>
            </a:r>
            <a:r>
              <a:rPr sz="1196" b="1">
                <a:solidFill>
                  <a:srgbClr val="19376D"/>
                </a:solidFill>
                <a:cs typeface="2  Mehr" panose="00000700000000000000" pitchFamily="2" charset="-78"/>
              </a:rPr>
              <a:t>تعادل</a:t>
            </a:r>
            <a:r>
              <a:rPr sz="1196" b="0">
                <a:solidFill>
                  <a:srgbClr val="000000"/>
                </a:solidFill>
                <a:cs typeface="2  Mehr" panose="00000700000000000000" pitchFamily="2" charset="-78"/>
              </a:rPr>
              <a:t> بین بهره‌مندی از مزایا و حفظ یکپارچگی علمی است 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791355" y="2571750"/>
            <a:ext cx="2638359" cy="1933574"/>
          </a:xfrm>
          <a:prstGeom prst="roundRect">
            <a:avLst>
              <a:gd name="adj" fmla="val 11822"/>
            </a:avLst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>
              <a:cs typeface="2  Mehr" panose="00000700000000000000" pitchFamily="2" charset="-78"/>
            </a:endParaRPr>
          </a:p>
        </p:txBody>
      </p:sp>
      <p:pic>
        <p:nvPicPr>
          <p:cNvPr id="7" name="Picture 6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43851" y="2774074"/>
            <a:ext cx="342891" cy="31925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9405886" y="3272062"/>
            <a:ext cx="1409296" cy="2948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 rtl="1">
              <a:spcBef>
                <a:spcPts val="0"/>
              </a:spcBef>
              <a:spcAft>
                <a:spcPts val="325"/>
              </a:spcAft>
            </a:pPr>
            <a:r>
              <a:rPr sz="1196" b="1">
                <a:solidFill>
                  <a:srgbClr val="19376D"/>
                </a:solidFill>
                <a:cs typeface="2  Mehr" panose="00000700000000000000" pitchFamily="2" charset="-78"/>
              </a:rPr>
              <a:t>مزایای هوش مصنوعی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1850" y="3862028"/>
            <a:ext cx="2257368" cy="257891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ctr" rtl="1"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555555"/>
                </a:solidFill>
                <a:cs typeface="2  Mehr" panose="00000700000000000000" pitchFamily="2" charset="-78"/>
              </a:rPr>
              <a:t>افزایش کارایی، تحلیل داده‌ها، تولید ایده</a:t>
            </a:r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210344" y="3436882"/>
            <a:ext cx="342891" cy="212834"/>
          </a:xfrm>
          <a:prstGeom prst="rect">
            <a:avLst/>
          </a:prstGeom>
        </p:spPr>
      </p:pic>
      <p:sp>
        <p:nvSpPr>
          <p:cNvPr id="11" name="Rounded Rectangle 10"/>
          <p:cNvSpPr/>
          <p:nvPr/>
        </p:nvSpPr>
        <p:spPr>
          <a:xfrm>
            <a:off x="5333866" y="2571750"/>
            <a:ext cx="2638359" cy="1933574"/>
          </a:xfrm>
          <a:prstGeom prst="roundRect">
            <a:avLst>
              <a:gd name="adj" fmla="val 11822"/>
            </a:avLst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>
              <a:cs typeface="2  Mehr" panose="00000700000000000000" pitchFamily="2" charset="-78"/>
            </a:endParaRPr>
          </a:p>
        </p:txBody>
      </p:sp>
      <p:pic>
        <p:nvPicPr>
          <p:cNvPr id="12" name="Picture 11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476838" y="2774074"/>
            <a:ext cx="342891" cy="319251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6212892" y="3272062"/>
            <a:ext cx="880306" cy="2948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 rtl="1">
              <a:spcBef>
                <a:spcPts val="0"/>
              </a:spcBef>
              <a:spcAft>
                <a:spcPts val="325"/>
              </a:spcAft>
            </a:pPr>
            <a:r>
              <a:rPr sz="1196" b="1">
                <a:solidFill>
                  <a:srgbClr val="19376D"/>
                </a:solidFill>
                <a:cs typeface="2  Mehr" panose="00000700000000000000" pitchFamily="2" charset="-78"/>
              </a:rPr>
              <a:t>اصول اخلاقی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524361" y="3862028"/>
            <a:ext cx="2257368" cy="257891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ctr" rtl="1"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555555"/>
                </a:solidFill>
                <a:cs typeface="2  Mehr" panose="00000700000000000000" pitchFamily="2" charset="-78"/>
              </a:rPr>
              <a:t>شفافیت، مسئولیت‌پذیری، اعتبارسنجی</a:t>
            </a:r>
          </a:p>
        </p:txBody>
      </p:sp>
      <p:pic>
        <p:nvPicPr>
          <p:cNvPr id="15" name="Picture 14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1258268" y="4743864"/>
            <a:ext cx="266693" cy="208721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5438639" y="4664100"/>
            <a:ext cx="4357218" cy="349198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r" rtl="1">
              <a:lnSpc>
                <a:spcPts val="195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000000"/>
                </a:solidFill>
                <a:cs typeface="2  Mehr" panose="00000700000000000000" pitchFamily="2" charset="-78"/>
              </a:rPr>
              <a:t> هوش مصنوعی </a:t>
            </a:r>
            <a:r>
              <a:rPr sz="1196" b="1">
                <a:solidFill>
                  <a:srgbClr val="19376D"/>
                </a:solidFill>
                <a:cs typeface="2  Mehr" panose="00000700000000000000" pitchFamily="2" charset="-78"/>
              </a:rPr>
              <a:t>ابزار کمکی</a:t>
            </a:r>
            <a:r>
              <a:rPr sz="1196" b="0">
                <a:solidFill>
                  <a:srgbClr val="000000"/>
                </a:solidFill>
                <a:cs typeface="2  Mehr" panose="00000700000000000000" pitchFamily="2" charset="-78"/>
              </a:rPr>
              <a:t> است، نه جایگزین تفکر انتقادی و خلاقیت انسانی 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238618" y="5194177"/>
            <a:ext cx="6286342" cy="1581149"/>
          </a:xfrm>
          <a:prstGeom prst="roundRect">
            <a:avLst>
              <a:gd name="adj" fmla="val 14457"/>
            </a:avLst>
          </a:prstGeom>
          <a:solidFill>
            <a:srgbClr val="19376D">
              <a:alpha val="5000"/>
            </a:srgbClr>
          </a:solidFill>
          <a:ln w="33020">
            <a:solidFill>
              <a:srgbClr val="19376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>
              <a:cs typeface="2  Mehr" panose="00000700000000000000" pitchFamily="2" charset="-78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10820129" y="5267324"/>
            <a:ext cx="380990" cy="380999"/>
          </a:xfrm>
          <a:prstGeom prst="roundRect">
            <a:avLst>
              <a:gd name="adj" fmla="val 5000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>
              <a:cs typeface="2  Mehr" panose="00000700000000000000" pitchFamily="2" charset="-78"/>
            </a:endParaRPr>
          </a:p>
        </p:txBody>
      </p:sp>
      <p:pic>
        <p:nvPicPr>
          <p:cNvPr id="19" name="Picture 18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10896327" y="5400675"/>
            <a:ext cx="228594" cy="114300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5362961" y="5604284"/>
            <a:ext cx="5676758" cy="677558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r" rtl="1">
              <a:lnSpc>
                <a:spcPts val="2275"/>
              </a:lnSpc>
              <a:spcBef>
                <a:spcPts val="0"/>
              </a:spcBef>
              <a:spcAft>
                <a:spcPts val="0"/>
              </a:spcAft>
            </a:pPr>
            <a:r>
              <a:rPr sz="1315" b="0" dirty="0" err="1">
                <a:solidFill>
                  <a:srgbClr val="333333"/>
                </a:solidFill>
                <a:cs typeface="2  Mehr" panose="00000700000000000000" pitchFamily="2" charset="-78"/>
              </a:rPr>
              <a:t>آینده</a:t>
            </a:r>
            <a:r>
              <a:rPr sz="1315" b="0" dirty="0">
                <a:solidFill>
                  <a:srgbClr val="333333"/>
                </a:solidFill>
                <a:cs typeface="2  Mehr" panose="00000700000000000000" pitchFamily="2" charset="-78"/>
              </a:rPr>
              <a:t> </a:t>
            </a:r>
            <a:r>
              <a:rPr sz="1315" b="0" dirty="0" err="1">
                <a:solidFill>
                  <a:srgbClr val="333333"/>
                </a:solidFill>
                <a:cs typeface="2  Mehr" panose="00000700000000000000" pitchFamily="2" charset="-78"/>
              </a:rPr>
              <a:t>پژوهش</a:t>
            </a:r>
            <a:r>
              <a:rPr sz="1315" b="0" dirty="0">
                <a:solidFill>
                  <a:srgbClr val="333333"/>
                </a:solidFill>
                <a:cs typeface="2  Mehr" panose="00000700000000000000" pitchFamily="2" charset="-78"/>
              </a:rPr>
              <a:t> </a:t>
            </a:r>
            <a:r>
              <a:rPr sz="1315" b="0" dirty="0" err="1">
                <a:solidFill>
                  <a:srgbClr val="333333"/>
                </a:solidFill>
                <a:cs typeface="2  Mehr" panose="00000700000000000000" pitchFamily="2" charset="-78"/>
              </a:rPr>
              <a:t>در</a:t>
            </a:r>
            <a:r>
              <a:rPr sz="1315" b="0" dirty="0">
                <a:solidFill>
                  <a:srgbClr val="333333"/>
                </a:solidFill>
                <a:cs typeface="2  Mehr" panose="00000700000000000000" pitchFamily="2" charset="-78"/>
              </a:rPr>
              <a:t> </a:t>
            </a:r>
            <a:r>
              <a:rPr sz="1315" b="0" dirty="0" err="1">
                <a:solidFill>
                  <a:srgbClr val="333333"/>
                </a:solidFill>
                <a:cs typeface="2  Mehr" panose="00000700000000000000" pitchFamily="2" charset="-78"/>
              </a:rPr>
              <a:t>همکاری</a:t>
            </a:r>
            <a:r>
              <a:rPr sz="1315" b="0" dirty="0">
                <a:solidFill>
                  <a:srgbClr val="333333"/>
                </a:solidFill>
                <a:cs typeface="2  Mehr" panose="00000700000000000000" pitchFamily="2" charset="-78"/>
              </a:rPr>
              <a:t> </a:t>
            </a:r>
            <a:r>
              <a:rPr sz="1315" b="0" dirty="0" err="1">
                <a:solidFill>
                  <a:srgbClr val="333333"/>
                </a:solidFill>
                <a:cs typeface="2  Mehr" panose="00000700000000000000" pitchFamily="2" charset="-78"/>
              </a:rPr>
              <a:t>انسان</a:t>
            </a:r>
            <a:r>
              <a:rPr sz="1315" b="0" dirty="0">
                <a:solidFill>
                  <a:srgbClr val="333333"/>
                </a:solidFill>
                <a:cs typeface="2  Mehr" panose="00000700000000000000" pitchFamily="2" charset="-78"/>
              </a:rPr>
              <a:t> و </a:t>
            </a:r>
            <a:r>
              <a:rPr sz="1315" b="0" dirty="0" err="1">
                <a:solidFill>
                  <a:srgbClr val="333333"/>
                </a:solidFill>
                <a:cs typeface="2  Mehr" panose="00000700000000000000" pitchFamily="2" charset="-78"/>
              </a:rPr>
              <a:t>هوش</a:t>
            </a:r>
            <a:r>
              <a:rPr sz="1315" b="0" dirty="0">
                <a:solidFill>
                  <a:srgbClr val="333333"/>
                </a:solidFill>
                <a:cs typeface="2  Mehr" panose="00000700000000000000" pitchFamily="2" charset="-78"/>
              </a:rPr>
              <a:t> </a:t>
            </a:r>
            <a:r>
              <a:rPr sz="1315" b="0" dirty="0" err="1">
                <a:solidFill>
                  <a:srgbClr val="333333"/>
                </a:solidFill>
                <a:cs typeface="2  Mehr" panose="00000700000000000000" pitchFamily="2" charset="-78"/>
              </a:rPr>
              <a:t>مصنوعی</a:t>
            </a:r>
            <a:r>
              <a:rPr sz="1315" b="0" dirty="0">
                <a:solidFill>
                  <a:srgbClr val="333333"/>
                </a:solidFill>
                <a:cs typeface="2  Mehr" panose="00000700000000000000" pitchFamily="2" charset="-78"/>
              </a:rPr>
              <a:t> </a:t>
            </a:r>
            <a:r>
              <a:rPr sz="1315" b="0" dirty="0" err="1">
                <a:solidFill>
                  <a:srgbClr val="333333"/>
                </a:solidFill>
                <a:cs typeface="2  Mehr" panose="00000700000000000000" pitchFamily="2" charset="-78"/>
              </a:rPr>
              <a:t>نهفته</a:t>
            </a:r>
            <a:r>
              <a:rPr sz="1315" b="0" dirty="0">
                <a:solidFill>
                  <a:srgbClr val="333333"/>
                </a:solidFill>
                <a:cs typeface="2  Mehr" panose="00000700000000000000" pitchFamily="2" charset="-78"/>
              </a:rPr>
              <a:t> </a:t>
            </a:r>
            <a:r>
              <a:rPr sz="1315" b="0" dirty="0" err="1">
                <a:solidFill>
                  <a:srgbClr val="333333"/>
                </a:solidFill>
                <a:cs typeface="2  Mehr" panose="00000700000000000000" pitchFamily="2" charset="-78"/>
              </a:rPr>
              <a:t>است</a:t>
            </a:r>
            <a:r>
              <a:rPr sz="1315" b="0" dirty="0">
                <a:solidFill>
                  <a:srgbClr val="333333"/>
                </a:solidFill>
                <a:cs typeface="2  Mehr" panose="00000700000000000000" pitchFamily="2" charset="-78"/>
              </a:rPr>
              <a:t>، </a:t>
            </a:r>
            <a:r>
              <a:rPr sz="1315" b="0" dirty="0" err="1">
                <a:solidFill>
                  <a:srgbClr val="333333"/>
                </a:solidFill>
                <a:cs typeface="2  Mehr" panose="00000700000000000000" pitchFamily="2" charset="-78"/>
              </a:rPr>
              <a:t>اما</a:t>
            </a:r>
            <a:r>
              <a:rPr sz="1315" b="0" dirty="0">
                <a:solidFill>
                  <a:srgbClr val="333333"/>
                </a:solidFill>
                <a:cs typeface="2  Mehr" panose="00000700000000000000" pitchFamily="2" charset="-78"/>
              </a:rPr>
              <a:t> </a:t>
            </a:r>
            <a:r>
              <a:rPr sz="1315" b="0" dirty="0" err="1">
                <a:solidFill>
                  <a:srgbClr val="333333"/>
                </a:solidFill>
                <a:cs typeface="2  Mehr" panose="00000700000000000000" pitchFamily="2" charset="-78"/>
              </a:rPr>
              <a:t>موفقیت</a:t>
            </a:r>
            <a:r>
              <a:rPr sz="1315" b="0" dirty="0">
                <a:solidFill>
                  <a:srgbClr val="333333"/>
                </a:solidFill>
                <a:cs typeface="2  Mehr" panose="00000700000000000000" pitchFamily="2" charset="-78"/>
              </a:rPr>
              <a:t> </a:t>
            </a:r>
            <a:r>
              <a:rPr sz="1315" b="0" dirty="0" err="1">
                <a:solidFill>
                  <a:srgbClr val="333333"/>
                </a:solidFill>
                <a:cs typeface="2  Mehr" panose="00000700000000000000" pitchFamily="2" charset="-78"/>
              </a:rPr>
              <a:t>این</a:t>
            </a:r>
            <a:r>
              <a:rPr sz="1315" b="0" dirty="0">
                <a:solidFill>
                  <a:srgbClr val="333333"/>
                </a:solidFill>
                <a:cs typeface="2  Mehr" panose="00000700000000000000" pitchFamily="2" charset="-78"/>
              </a:rPr>
              <a:t> </a:t>
            </a:r>
            <a:r>
              <a:rPr sz="1315" b="0" dirty="0" err="1">
                <a:solidFill>
                  <a:srgbClr val="333333"/>
                </a:solidFill>
                <a:cs typeface="2  Mehr" panose="00000700000000000000" pitchFamily="2" charset="-78"/>
              </a:rPr>
              <a:t>همکاری</a:t>
            </a:r>
            <a:r>
              <a:rPr sz="1315" b="0" dirty="0">
                <a:solidFill>
                  <a:srgbClr val="333333"/>
                </a:solidFill>
                <a:cs typeface="2  Mehr" panose="00000700000000000000" pitchFamily="2" charset="-78"/>
              </a:rPr>
              <a:t> </a:t>
            </a:r>
            <a:r>
              <a:rPr sz="1315" b="0" dirty="0" err="1">
                <a:solidFill>
                  <a:srgbClr val="333333"/>
                </a:solidFill>
                <a:cs typeface="2  Mehr" panose="00000700000000000000" pitchFamily="2" charset="-78"/>
              </a:rPr>
              <a:t>به</a:t>
            </a:r>
            <a:r>
              <a:rPr sz="1315" b="0" dirty="0">
                <a:solidFill>
                  <a:srgbClr val="333333"/>
                </a:solidFill>
                <a:cs typeface="2  Mehr" panose="00000700000000000000" pitchFamily="2" charset="-78"/>
              </a:rPr>
              <a:t> </a:t>
            </a:r>
            <a:r>
              <a:rPr sz="1315" b="0" dirty="0" err="1">
                <a:solidFill>
                  <a:srgbClr val="333333"/>
                </a:solidFill>
                <a:cs typeface="2  Mehr" panose="00000700000000000000" pitchFamily="2" charset="-78"/>
              </a:rPr>
              <a:t>رعایت</a:t>
            </a:r>
            <a:r>
              <a:rPr sz="1315" b="0" dirty="0">
                <a:solidFill>
                  <a:srgbClr val="333333"/>
                </a:solidFill>
                <a:cs typeface="2  Mehr" panose="00000700000000000000" pitchFamily="2" charset="-78"/>
              </a:rPr>
              <a:t> </a:t>
            </a:r>
            <a:r>
              <a:rPr sz="1315" b="0" dirty="0" err="1">
                <a:solidFill>
                  <a:srgbClr val="333333"/>
                </a:solidFill>
                <a:cs typeface="2  Mehr" panose="00000700000000000000" pitchFamily="2" charset="-78"/>
              </a:rPr>
              <a:t>اصول</a:t>
            </a:r>
            <a:r>
              <a:rPr sz="1315" b="0" dirty="0">
                <a:solidFill>
                  <a:srgbClr val="333333"/>
                </a:solidFill>
                <a:cs typeface="2  Mehr" panose="00000700000000000000" pitchFamily="2" charset="-78"/>
              </a:rPr>
              <a:t> </a:t>
            </a:r>
            <a:r>
              <a:rPr sz="1315" b="0" dirty="0" err="1">
                <a:solidFill>
                  <a:srgbClr val="333333"/>
                </a:solidFill>
                <a:cs typeface="2  Mehr" panose="00000700000000000000" pitchFamily="2" charset="-78"/>
              </a:rPr>
              <a:t>اخلاقی</a:t>
            </a:r>
            <a:r>
              <a:rPr sz="1315" b="0" dirty="0">
                <a:solidFill>
                  <a:srgbClr val="333333"/>
                </a:solidFill>
                <a:cs typeface="2  Mehr" panose="00000700000000000000" pitchFamily="2" charset="-78"/>
              </a:rPr>
              <a:t> و </a:t>
            </a:r>
            <a:r>
              <a:rPr sz="1315" b="0" dirty="0" err="1">
                <a:solidFill>
                  <a:srgbClr val="333333"/>
                </a:solidFill>
                <a:cs typeface="2  Mehr" panose="00000700000000000000" pitchFamily="2" charset="-78"/>
              </a:rPr>
              <a:t>حفظ</a:t>
            </a:r>
            <a:r>
              <a:rPr sz="1315" b="0" dirty="0">
                <a:solidFill>
                  <a:srgbClr val="333333"/>
                </a:solidFill>
                <a:cs typeface="2  Mehr" panose="00000700000000000000" pitchFamily="2" charset="-78"/>
              </a:rPr>
              <a:t> </a:t>
            </a:r>
            <a:r>
              <a:rPr sz="1315" b="0" dirty="0" err="1">
                <a:solidFill>
                  <a:srgbClr val="333333"/>
                </a:solidFill>
                <a:cs typeface="2  Mehr" panose="00000700000000000000" pitchFamily="2" charset="-78"/>
              </a:rPr>
              <a:t>مسئولیت‌پذیری</a:t>
            </a:r>
            <a:r>
              <a:rPr sz="1315" b="0" dirty="0">
                <a:solidFill>
                  <a:srgbClr val="333333"/>
                </a:solidFill>
                <a:cs typeface="2  Mehr" panose="00000700000000000000" pitchFamily="2" charset="-78"/>
              </a:rPr>
              <a:t> </a:t>
            </a:r>
            <a:r>
              <a:rPr sz="1315" b="0" dirty="0" err="1">
                <a:solidFill>
                  <a:srgbClr val="333333"/>
                </a:solidFill>
                <a:cs typeface="2  Mehr" panose="00000700000000000000" pitchFamily="2" charset="-78"/>
              </a:rPr>
              <a:t>انسانی</a:t>
            </a:r>
            <a:r>
              <a:rPr sz="1315" b="0" dirty="0">
                <a:solidFill>
                  <a:srgbClr val="333333"/>
                </a:solidFill>
                <a:cs typeface="2  Mehr" panose="00000700000000000000" pitchFamily="2" charset="-78"/>
              </a:rPr>
              <a:t> </a:t>
            </a:r>
            <a:r>
              <a:rPr sz="1315" b="0" dirty="0" err="1">
                <a:solidFill>
                  <a:srgbClr val="333333"/>
                </a:solidFill>
                <a:cs typeface="2  Mehr" panose="00000700000000000000" pitchFamily="2" charset="-78"/>
              </a:rPr>
              <a:t>بستگی</a:t>
            </a:r>
            <a:r>
              <a:rPr sz="1315" b="0" dirty="0">
                <a:solidFill>
                  <a:srgbClr val="333333"/>
                </a:solidFill>
                <a:cs typeface="2  Mehr" panose="00000700000000000000" pitchFamily="2" charset="-78"/>
              </a:rPr>
              <a:t> </a:t>
            </a:r>
            <a:r>
              <a:rPr sz="1315" b="0" dirty="0" err="1">
                <a:solidFill>
                  <a:srgbClr val="333333"/>
                </a:solidFill>
                <a:cs typeface="2  Mehr" panose="00000700000000000000" pitchFamily="2" charset="-78"/>
              </a:rPr>
              <a:t>دارد</a:t>
            </a:r>
            <a:r>
              <a:rPr sz="1315" b="0" dirty="0">
                <a:solidFill>
                  <a:srgbClr val="333333"/>
                </a:solidFill>
                <a:cs typeface="2  Mehr" panose="00000700000000000000" pitchFamily="2" charset="-78"/>
              </a:rPr>
              <a:t>.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66733" y="3743325"/>
            <a:ext cx="4190895" cy="1076325"/>
          </a:xfrm>
          <a:prstGeom prst="roundRect">
            <a:avLst/>
          </a:prstGeom>
          <a:blipFill>
            <a:blip r:embed="rId8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>
              <a:cs typeface="2  Mehr" panose="00000700000000000000" pitchFamily="2" charset="-7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831</Words>
  <Application>Microsoft Office PowerPoint</Application>
  <PresentationFormat>Widescreen</PresentationFormat>
  <Paragraphs>87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>generated using python-pptx</dc:description>
  <cp:lastModifiedBy>raed nezhad_matoori</cp:lastModifiedBy>
  <cp:revision>2</cp:revision>
  <dcterms:created xsi:type="dcterms:W3CDTF">2013-01-27T09:14:16Z</dcterms:created>
  <dcterms:modified xsi:type="dcterms:W3CDTF">2025-11-03T03:54:12Z</dcterms:modified>
  <cp:category/>
</cp:coreProperties>
</file>